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402" r:id="rId2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A09D"/>
    <a:srgbClr val="EBE4E3"/>
    <a:srgbClr val="FFFF99"/>
    <a:srgbClr val="5F9DAC"/>
    <a:srgbClr val="6A96A6"/>
    <a:srgbClr val="5DB18E"/>
    <a:srgbClr val="F9CD13"/>
    <a:srgbClr val="CCFF99"/>
    <a:srgbClr val="D2FCE0"/>
    <a:srgbClr val="3ED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900" autoAdjust="0"/>
  </p:normalViewPr>
  <p:slideViewPr>
    <p:cSldViewPr>
      <p:cViewPr varScale="1">
        <p:scale>
          <a:sx n="118" d="100"/>
          <a:sy n="118" d="100"/>
        </p:scale>
        <p:origin x="-642" y="-90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9837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2"/>
            <a:ext cx="2929837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DA41-4F4D-4A19-9D3F-59E955C66D6E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417"/>
            <a:ext cx="5408930" cy="44743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241"/>
            <a:ext cx="2929837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241"/>
            <a:ext cx="2929837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C99A7-B5C9-44A0-AA3E-49D22828EC1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56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l="35000" t="-11000" r="5000" b="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55803" y="1073155"/>
            <a:ext cx="79691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100" dirty="0"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100" dirty="0" smtClean="0"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100" dirty="0"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40367" y="336383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Параллелограмм 16"/>
          <p:cNvSpPr/>
          <p:nvPr/>
        </p:nvSpPr>
        <p:spPr>
          <a:xfrm>
            <a:off x="107504" y="123478"/>
            <a:ext cx="3149056" cy="843914"/>
          </a:xfrm>
          <a:prstGeom prst="parallelogram">
            <a:avLst/>
          </a:prstGeom>
          <a:solidFill>
            <a:srgbClr val="B9A09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араллелограмм 17"/>
          <p:cNvSpPr/>
          <p:nvPr/>
        </p:nvSpPr>
        <p:spPr>
          <a:xfrm>
            <a:off x="35496" y="51470"/>
            <a:ext cx="3149056" cy="843914"/>
          </a:xfrm>
          <a:prstGeom prst="parallelogram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Гражданин,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признанный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нуждающимся в социальном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обслуживании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rot="5400000">
            <a:off x="1510396" y="914302"/>
            <a:ext cx="252028" cy="398572"/>
          </a:xfrm>
          <a:prstGeom prst="chevron">
            <a:avLst/>
          </a:prstGeom>
          <a:solidFill>
            <a:srgbClr val="B9A09D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араллелограмм 20"/>
          <p:cNvSpPr/>
          <p:nvPr/>
        </p:nvSpPr>
        <p:spPr>
          <a:xfrm>
            <a:off x="146096" y="1393709"/>
            <a:ext cx="3149056" cy="313945"/>
          </a:xfrm>
          <a:prstGeom prst="parallelogram">
            <a:avLst/>
          </a:prstGeom>
          <a:solidFill>
            <a:srgbClr val="B9A09D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43880" y="1309361"/>
            <a:ext cx="3149056" cy="313945"/>
          </a:xfrm>
          <a:prstGeom prst="parallelogram">
            <a:avLst/>
          </a:prstGeom>
          <a:solidFill>
            <a:schemeClr val="bg1">
              <a:lumMod val="85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Поставщик социальных услуг</a:t>
            </a:r>
          </a:p>
        </p:txBody>
      </p:sp>
      <p:sp>
        <p:nvSpPr>
          <p:cNvPr id="24" name="Параллелограмм 23"/>
          <p:cNvSpPr/>
          <p:nvPr/>
        </p:nvSpPr>
        <p:spPr>
          <a:xfrm>
            <a:off x="179512" y="2571750"/>
            <a:ext cx="2018752" cy="743408"/>
          </a:xfrm>
          <a:prstGeom prst="parallelogram">
            <a:avLst/>
          </a:prstGeom>
          <a:solidFill>
            <a:srgbClr val="B9A09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25" name="Параллелограмм 24"/>
          <p:cNvSpPr/>
          <p:nvPr/>
        </p:nvSpPr>
        <p:spPr>
          <a:xfrm>
            <a:off x="107504" y="2499742"/>
            <a:ext cx="2018752" cy="688290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Государственное (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муниципальное)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учреждение</a:t>
            </a:r>
          </a:p>
        </p:txBody>
      </p:sp>
      <p:sp>
        <p:nvSpPr>
          <p:cNvPr id="38" name="Параллелограмм 37"/>
          <p:cNvSpPr/>
          <p:nvPr/>
        </p:nvSpPr>
        <p:spPr>
          <a:xfrm>
            <a:off x="2409231" y="2571750"/>
            <a:ext cx="3098873" cy="743408"/>
          </a:xfrm>
          <a:prstGeom prst="parallelogram">
            <a:avLst/>
          </a:prstGeom>
          <a:solidFill>
            <a:srgbClr val="B9A09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0" name="Параллелограмм 39"/>
          <p:cNvSpPr/>
          <p:nvPr/>
        </p:nvSpPr>
        <p:spPr>
          <a:xfrm>
            <a:off x="2339752" y="2499742"/>
            <a:ext cx="3026864" cy="715434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Некоммерческая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(коммерческая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) организация,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индивидуальный предприниматель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1790695"/>
            <a:ext cx="2683592" cy="276999"/>
          </a:xfrm>
          <a:prstGeom prst="rect">
            <a:avLst/>
          </a:prstGeom>
          <a:solidFill>
            <a:srgbClr val="B9A09D"/>
          </a:solidFill>
          <a:scene3d>
            <a:camera prst="orthographicFront"/>
            <a:lightRig rig="threePt" dir="t"/>
          </a:scene3d>
          <a:sp3d>
            <a:bevelT w="152400" h="508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Оказание социальных услуг</a:t>
            </a:r>
          </a:p>
        </p:txBody>
      </p:sp>
      <p:sp>
        <p:nvSpPr>
          <p:cNvPr id="42" name="Нашивка 41"/>
          <p:cNvSpPr/>
          <p:nvPr/>
        </p:nvSpPr>
        <p:spPr>
          <a:xfrm rot="5400000">
            <a:off x="1006340" y="2149350"/>
            <a:ext cx="252028" cy="304740"/>
          </a:xfrm>
          <a:prstGeom prst="chevron">
            <a:avLst/>
          </a:prstGeom>
          <a:solidFill>
            <a:srgbClr val="B9A09D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Нашивка 42"/>
          <p:cNvSpPr/>
          <p:nvPr/>
        </p:nvSpPr>
        <p:spPr>
          <a:xfrm rot="5400000">
            <a:off x="2897814" y="2121700"/>
            <a:ext cx="252028" cy="360040"/>
          </a:xfrm>
          <a:prstGeom prst="chevron">
            <a:avLst/>
          </a:prstGeom>
          <a:solidFill>
            <a:srgbClr val="B9A09D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39752" y="3363838"/>
            <a:ext cx="3168352" cy="461665"/>
          </a:xfrm>
          <a:prstGeom prst="rect">
            <a:avLst/>
          </a:prstGeom>
          <a:solidFill>
            <a:srgbClr val="B9A09D">
              <a:alpha val="65000"/>
            </a:srgbClr>
          </a:solidFill>
          <a:scene3d>
            <a:camera prst="orthographicFront"/>
            <a:lightRig rig="threePt" dir="t"/>
          </a:scene3d>
          <a:sp3d>
            <a:bevelT w="152400" h="508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Предоставление документов по результатам оказания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социальных услуг</a:t>
            </a:r>
          </a:p>
        </p:txBody>
      </p:sp>
      <p:sp>
        <p:nvSpPr>
          <p:cNvPr id="46" name="Параллелограмм 45"/>
          <p:cNvSpPr/>
          <p:nvPr/>
        </p:nvSpPr>
        <p:spPr>
          <a:xfrm>
            <a:off x="146096" y="4227934"/>
            <a:ext cx="2018752" cy="743408"/>
          </a:xfrm>
          <a:prstGeom prst="parallelogram">
            <a:avLst/>
          </a:prstGeom>
          <a:solidFill>
            <a:srgbClr val="B9A09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7" name="Параллелограмм 46"/>
          <p:cNvSpPr/>
          <p:nvPr/>
        </p:nvSpPr>
        <p:spPr>
          <a:xfrm>
            <a:off x="35496" y="4083918"/>
            <a:ext cx="2018752" cy="764114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Государственное (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муниципальное) задание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" name="Параллелограмм 48"/>
          <p:cNvSpPr/>
          <p:nvPr/>
        </p:nvSpPr>
        <p:spPr>
          <a:xfrm>
            <a:off x="2555776" y="4299942"/>
            <a:ext cx="2376264" cy="648072"/>
          </a:xfrm>
          <a:prstGeom prst="parallelogram">
            <a:avLst/>
          </a:prstGeom>
          <a:solidFill>
            <a:srgbClr val="B9A09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0" name="Параллелограмм 49"/>
          <p:cNvSpPr/>
          <p:nvPr/>
        </p:nvSpPr>
        <p:spPr>
          <a:xfrm>
            <a:off x="2411760" y="4227934"/>
            <a:ext cx="2387903" cy="620098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Компенсация за оказанные социальные услуги </a:t>
            </a:r>
          </a:p>
        </p:txBody>
      </p:sp>
      <p:sp>
        <p:nvSpPr>
          <p:cNvPr id="51" name="Нашивка 50"/>
          <p:cNvSpPr/>
          <p:nvPr/>
        </p:nvSpPr>
        <p:spPr>
          <a:xfrm rot="5400000">
            <a:off x="953598" y="3525856"/>
            <a:ext cx="252028" cy="360040"/>
          </a:xfrm>
          <a:prstGeom prst="chevron">
            <a:avLst/>
          </a:prstGeom>
          <a:solidFill>
            <a:srgbClr val="B9A09D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5400000">
            <a:off x="3689902" y="3813888"/>
            <a:ext cx="252028" cy="360040"/>
          </a:xfrm>
          <a:prstGeom prst="chevron">
            <a:avLst/>
          </a:prstGeom>
          <a:solidFill>
            <a:srgbClr val="B9A09D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5508104" y="2561994"/>
            <a:ext cx="3566416" cy="2530036"/>
          </a:xfrm>
          <a:prstGeom prst="parallelogram">
            <a:avLst/>
          </a:prstGeom>
          <a:solidFill>
            <a:srgbClr val="B9A09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5" name="Параллелограмм 54"/>
          <p:cNvSpPr/>
          <p:nvPr/>
        </p:nvSpPr>
        <p:spPr>
          <a:xfrm>
            <a:off x="5364088" y="2373728"/>
            <a:ext cx="3600400" cy="2597614"/>
          </a:xfrm>
          <a:prstGeom prst="parallelogram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Размер компенсации поставщикам социальных услуг:</a:t>
            </a:r>
          </a:p>
          <a:p>
            <a:pPr lvl="0"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1000" baseline="-250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 = ((P</a:t>
            </a:r>
            <a:r>
              <a:rPr lang="en-US" sz="10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 + ... + </a:t>
            </a:r>
            <a:r>
              <a:rPr lang="en-US" sz="1000" dirty="0" err="1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sz="1000" baseline="-25000" dirty="0" err="1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) - (O</a:t>
            </a:r>
            <a:r>
              <a:rPr lang="en-US" sz="10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 + ... + O</a:t>
            </a:r>
            <a:r>
              <a:rPr lang="en-US" sz="10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)),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где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  <a:p>
            <a:pPr lvl="0" algn="ctr"/>
            <a:r>
              <a:rPr lang="ru-RU" sz="1000" dirty="0" err="1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ru-RU" sz="1000" baseline="-250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 - размер компенсации i-</a:t>
            </a:r>
            <a:r>
              <a:rPr lang="ru-RU" sz="1000" dirty="0" err="1">
                <a:solidFill>
                  <a:schemeClr val="tx2">
                    <a:lumMod val="50000"/>
                  </a:schemeClr>
                </a:solidFill>
              </a:rPr>
              <a:t>му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 поставщику социальных услуг;</a:t>
            </a:r>
          </a:p>
          <a:p>
            <a:pPr lvl="0" algn="ctr"/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ru-RU" sz="1000" baseline="-25000" dirty="0">
                <a:solidFill>
                  <a:schemeClr val="tx2">
                    <a:lumMod val="50000"/>
                  </a:schemeClr>
                </a:solidFill>
              </a:rPr>
              <a:t>1...n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 - стоимость социальных услуг, оказанных в соответствии с договором о предоставлении социальных услуг и индивидуальной программой n-</a:t>
            </a:r>
            <a:r>
              <a:rPr lang="ru-RU" sz="1000" dirty="0" err="1">
                <a:solidFill>
                  <a:schemeClr val="tx2">
                    <a:lumMod val="50000"/>
                  </a:schemeClr>
                </a:solidFill>
              </a:rPr>
              <a:t>му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 получателю социальных услуг; рассчитывается исходя из тарифов на социальные услуги;</a:t>
            </a:r>
          </a:p>
          <a:p>
            <a:pPr lvl="0" algn="ctr"/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ru-RU" sz="1000" baseline="-25000" dirty="0">
                <a:solidFill>
                  <a:schemeClr val="tx2">
                    <a:lumMod val="50000"/>
                  </a:schemeClr>
                </a:solidFill>
              </a:rPr>
              <a:t>1...n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 - стоимость социальных услуг, оплачиваемая n-м получателем социальных услуг в соответствии с договором о предоставлении социальных услуг и индивидуальной программой</a:t>
            </a:r>
          </a:p>
        </p:txBody>
      </p:sp>
      <p:sp>
        <p:nvSpPr>
          <p:cNvPr id="56" name="Нашивка 55"/>
          <p:cNvSpPr/>
          <p:nvPr/>
        </p:nvSpPr>
        <p:spPr>
          <a:xfrm>
            <a:off x="4932040" y="4431860"/>
            <a:ext cx="324036" cy="300130"/>
          </a:xfrm>
          <a:prstGeom prst="chevron">
            <a:avLst/>
          </a:prstGeom>
          <a:solidFill>
            <a:srgbClr val="B9A09D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329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10669</TotalTime>
  <Words>134</Words>
  <Application>Microsoft Office PowerPoint</Application>
  <PresentationFormat>Экран (16:9)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Яшкова Алиса Андреевна</dc:creator>
  <cp:lastModifiedBy>Москалева Екатерина Михайловна</cp:lastModifiedBy>
  <cp:revision>715</cp:revision>
  <cp:lastPrinted>2018-09-06T04:19:49Z</cp:lastPrinted>
  <dcterms:created xsi:type="dcterms:W3CDTF">2016-05-27T07:20:02Z</dcterms:created>
  <dcterms:modified xsi:type="dcterms:W3CDTF">2018-09-17T07:32:29Z</dcterms:modified>
</cp:coreProperties>
</file>