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334" r:id="rId2"/>
    <p:sldId id="343" r:id="rId3"/>
    <p:sldId id="344" r:id="rId4"/>
    <p:sldId id="346" r:id="rId5"/>
    <p:sldId id="348" r:id="rId6"/>
    <p:sldId id="393" r:id="rId7"/>
    <p:sldId id="374" r:id="rId8"/>
    <p:sldId id="376" r:id="rId9"/>
    <p:sldId id="380" r:id="rId10"/>
    <p:sldId id="381" r:id="rId11"/>
    <p:sldId id="394" r:id="rId12"/>
    <p:sldId id="395" r:id="rId13"/>
    <p:sldId id="356" r:id="rId14"/>
    <p:sldId id="357" r:id="rId15"/>
    <p:sldId id="403" r:id="rId16"/>
    <p:sldId id="404" r:id="rId17"/>
    <p:sldId id="406" r:id="rId18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-126" y="-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B828E23-1475-489F-8F88-77AB2498D46B}" type="datetimeFigureOut">
              <a:rPr lang="ru-RU"/>
              <a:pPr>
                <a:defRPr/>
              </a:pPr>
              <a:t>28.04.2018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69B59C9-E8E6-4ADD-8440-7CA9C8F28E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73371-360D-402B-ABA1-8C87AD529102}" type="datetime1">
              <a:rPr lang="ru-RU"/>
              <a:pPr>
                <a:defRPr/>
              </a:pPr>
              <a:t>28.04.2018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5F6CE-DF98-4327-9348-4B4DC56E1E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90664-091D-4E44-B22E-C4A10CEE12E6}" type="datetime1">
              <a:rPr lang="ru-RU"/>
              <a:pPr>
                <a:defRPr/>
              </a:pPr>
              <a:t>28.04.2018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D9B3A-36F3-4CFF-86E6-97D0C81DD9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6BBA4-2DE9-4627-8C60-BB5100B63911}" type="datetime1">
              <a:rPr lang="ru-RU"/>
              <a:pPr>
                <a:defRPr/>
              </a:pPr>
              <a:t>28.04.2018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87832-C774-4F05-AEC6-9D75C3FD51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05032-8497-40DF-A0B3-39C0ADB2FBAF}" type="datetime1">
              <a:rPr lang="ru-RU"/>
              <a:pPr>
                <a:defRPr/>
              </a:pPr>
              <a:t>28.04.2018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A6803-C237-4CD0-AC86-583943E0D1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62CBC-5575-4576-9CA9-58ABE7BF43DA}" type="datetime1">
              <a:rPr lang="ru-RU"/>
              <a:pPr>
                <a:defRPr/>
              </a:pPr>
              <a:t>28.04.2018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772A4-864B-4E4E-970A-6D082AE287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6EAE1-AB0C-49D3-9C26-8740BEAD9840}" type="datetime1">
              <a:rPr lang="ru-RU"/>
              <a:pPr>
                <a:defRPr/>
              </a:pPr>
              <a:t>28.04.2018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15639-710C-4097-A199-02A8562E0E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/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28285-DD47-4313-9D99-8504E5C6C08D}" type="datetime1">
              <a:rPr lang="ru-RU"/>
              <a:pPr>
                <a:defRPr/>
              </a:pPr>
              <a:t>28.04.2018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EFD59-D3A9-4861-AD6D-A23661F537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C42CC-AB7B-4EFA-8C13-47D6A0F9E9EF}" type="datetime1">
              <a:rPr lang="ru-RU"/>
              <a:pPr>
                <a:defRPr/>
              </a:pPr>
              <a:t>28.04.2018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DE6DF-83AA-4985-9788-389A63C1BE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0461C-16D6-4EFF-8A75-EB4CB7487DD3}" type="datetime1">
              <a:rPr lang="ru-RU"/>
              <a:pPr>
                <a:defRPr/>
              </a:pPr>
              <a:t>28.04.2018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490FE-079C-4626-BB45-9D571EC205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C276F-5968-4F72-B704-7F98E0F6DEDE}" type="datetime1">
              <a:rPr lang="ru-RU"/>
              <a:pPr>
                <a:defRPr/>
              </a:pPr>
              <a:t>28.04.2018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1475D-C09C-4985-A0C1-F1442F4956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/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5E0FE-AC0B-4574-88D6-405EA606C4E4}" type="datetime1">
              <a:rPr lang="ru-RU"/>
              <a:pPr>
                <a:defRPr/>
              </a:pPr>
              <a:t>28.04.2018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67B5C-8D29-45CB-A939-C6A5E000C0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C53D163-D419-4F18-88A1-A7440EDC3C10}" type="datetime1">
              <a:rPr lang="ru-RU"/>
              <a:pPr>
                <a:defRPr/>
              </a:pPr>
              <a:t>28.04.2018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A2366E4-E3CF-4E2F-92EB-D40971580F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vip.1kadry.ru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cabinet/stat/fw/2017-12-18/click/consultant/?dst=http://www.consultant.ru/document/cons_doc_LAW_284617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Нижний колонтитул 1"/>
          <p:cNvSpPr>
            <a:spLocks noGrp="1"/>
          </p:cNvSpPr>
          <p:nvPr>
            <p:ph type="ftr" sz="quarter" idx="11"/>
          </p:nvPr>
        </p:nvSpPr>
        <p:spPr bwMode="auto">
          <a:xfrm>
            <a:off x="2943225" y="6107113"/>
            <a:ext cx="7666038" cy="1208087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smtClean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3" name="Номер слайда 2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80EF08-A2D3-47E5-9AAB-55173CC3A633}" type="slidenum">
              <a:rPr lang="ru-RU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4" name="TextBox 3">
            <a:extLst>
              <a:ext uri="{FF2B5EF4-FFF2-40B4-BE49-F238E27FC236}"/>
            </a:extLst>
          </p:cNvPr>
          <p:cNvSpPr txBox="1"/>
          <p:nvPr/>
        </p:nvSpPr>
        <p:spPr>
          <a:xfrm>
            <a:off x="1870148" y="379865"/>
            <a:ext cx="9569303" cy="210412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/>
              <a:t>ТРУДОВОЕ ЗАКОНОДАТЕЛЬСТВО 2017-2018</a:t>
            </a:r>
          </a:p>
        </p:txBody>
      </p:sp>
      <p:pic>
        <p:nvPicPr>
          <p:cNvPr id="14342" name="Рисунок 4" descr="https://scontent.fhrk1-1.fna.fbcdn.net/v/t1.0-9/14079990_1692936241029757_8156370441649773861_n.jpg?oh=80816cc6df9bd3093f11fa2ea9c2276e&amp;oe=5A4021B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33913" y="2054225"/>
            <a:ext cx="3665537" cy="361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омер слайда 2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7840D-2E15-4F5B-BB12-F80851EE225A}" type="slidenum">
              <a:rPr lang="ru-RU"/>
              <a:pPr>
                <a:defRPr/>
              </a:pPr>
              <a:t>10</a:t>
            </a:fld>
            <a:endParaRPr lang="ru-RU"/>
          </a:p>
        </p:txBody>
      </p:sp>
      <p:sp>
        <p:nvSpPr>
          <p:cNvPr id="23555" name="Прямоугольник 3"/>
          <p:cNvSpPr>
            <a:spLocks noChangeArrowheads="1"/>
          </p:cNvSpPr>
          <p:nvPr/>
        </p:nvSpPr>
        <p:spPr bwMode="auto">
          <a:xfrm>
            <a:off x="174625" y="1789113"/>
            <a:ext cx="11679238" cy="2032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Стимулирующие выплаты, которые рассчитываете по итогам работы за месяц, платите при окончательном расчете. </a:t>
            </a:r>
          </a:p>
          <a:p>
            <a:endParaRPr lang="ru-RU">
              <a:latin typeface="Calibri" pitchFamily="34" charset="0"/>
            </a:endParaRPr>
          </a:p>
          <a:p>
            <a:r>
              <a:rPr lang="ru-RU">
                <a:latin typeface="Calibri" pitchFamily="34" charset="0"/>
              </a:rPr>
              <a:t>Минтруд не считает нарушением выплату премии раз в месяц, письмо Минтруда от 14.02.2017 № 14–1/ООГ-1293.</a:t>
            </a:r>
          </a:p>
          <a:p>
            <a:endParaRPr lang="ru-RU">
              <a:latin typeface="Calibri" pitchFamily="34" charset="0"/>
            </a:endParaRPr>
          </a:p>
          <a:p>
            <a:r>
              <a:rPr lang="ru-RU">
                <a:latin typeface="Calibri" pitchFamily="34" charset="0"/>
              </a:rPr>
              <a:t>В зарплату выдавайте работникам компенсационные выплаты, расчет которых зависит от выполнения месячной нормы рабочего времени и возможен только по окончании месяца. Это, например, оплата сверхурочной работы и работы в выходные или праздники, ч. 1 ст. 153 ТК.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омер слайда 2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74285-6F11-4541-9DCC-C16EB2B5A79D}" type="slidenum">
              <a:rPr lang="ru-RU"/>
              <a:pPr>
                <a:defRPr/>
              </a:pPr>
              <a:t>11</a:t>
            </a:fld>
            <a:endParaRPr lang="ru-RU"/>
          </a:p>
        </p:txBody>
      </p:sp>
      <p:sp>
        <p:nvSpPr>
          <p:cNvPr id="24579" name="Прямоугольник 3"/>
          <p:cNvSpPr>
            <a:spLocks noChangeArrowheads="1"/>
          </p:cNvSpPr>
          <p:nvPr/>
        </p:nvSpPr>
        <p:spPr bwMode="auto">
          <a:xfrm>
            <a:off x="546100" y="136525"/>
            <a:ext cx="11099800" cy="670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375"/>
              </a:spcAft>
            </a:pPr>
            <a:r>
              <a:rPr lang="ru-RU" sz="1400" b="1">
                <a:solidFill>
                  <a:srgbClr val="000000"/>
                </a:solidFill>
                <a:cs typeface="Times New Roman" pitchFamily="18" charset="0"/>
              </a:rPr>
              <a:t>МИНИСТЕРСТВО ТРУДА И СОЦИАЛЬНОЙ ЗАЩИТЫ РОССИЙСКОЙ ФЕДЕРАЦИИ</a:t>
            </a:r>
            <a:endParaRPr lang="ru-RU" sz="14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ctr">
              <a:lnSpc>
                <a:spcPct val="107000"/>
              </a:lnSpc>
              <a:spcBef>
                <a:spcPts val="1800"/>
              </a:spcBef>
              <a:spcAft>
                <a:spcPts val="375"/>
              </a:spcAft>
            </a:pPr>
            <a:r>
              <a:rPr lang="ru-RU" sz="1400" b="1">
                <a:solidFill>
                  <a:srgbClr val="000000"/>
                </a:solidFill>
                <a:cs typeface="Times New Roman" pitchFamily="18" charset="0"/>
              </a:rPr>
              <a:t>ПРИКАЗ</a:t>
            </a:r>
            <a:endParaRPr lang="ru-RU" sz="1400"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107000"/>
              </a:lnSpc>
              <a:spcBef>
                <a:spcPts val="1800"/>
              </a:spcBef>
              <a:spcAft>
                <a:spcPts val="375"/>
              </a:spcAft>
            </a:pPr>
            <a:r>
              <a:rPr lang="ru-RU" sz="1400" b="1">
                <a:solidFill>
                  <a:srgbClr val="000000"/>
                </a:solidFill>
                <a:cs typeface="Times New Roman" pitchFamily="18" charset="0"/>
              </a:rPr>
              <a:t>от 22 декабря 2017 года № 863н</a:t>
            </a:r>
            <a:endParaRPr lang="ru-RU" sz="1400"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107000"/>
              </a:lnSpc>
              <a:spcBef>
                <a:spcPts val="1800"/>
              </a:spcBef>
              <a:spcAft>
                <a:spcPts val="375"/>
              </a:spcAft>
            </a:pPr>
            <a:r>
              <a:rPr lang="ru-RU" sz="1400" b="1">
                <a:solidFill>
                  <a:srgbClr val="000000"/>
                </a:solidFill>
                <a:cs typeface="Times New Roman" pitchFamily="18" charset="0"/>
              </a:rPr>
              <a:t>Об утверждении Типовых норм бесплатной выдачи специальной одежды, специальной обуви и других средств индивидуальной защиты работникам элеваторной, мукомольно-крупяной и комбикормовой промышленности, занятым на работах с вредными и (или) опасными условиями труда, а также на работах, выполняемых в особых температурных условиях или связанных с загрязнением</a:t>
            </a:r>
            <a:endParaRPr lang="ru-RU" sz="140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07000"/>
              </a:lnSpc>
              <a:spcAft>
                <a:spcPts val="975"/>
              </a:spcAft>
            </a:pPr>
            <a:r>
              <a:rPr lang="ru-RU" sz="1400">
                <a:solidFill>
                  <a:srgbClr val="000000"/>
                </a:solidFill>
                <a:cs typeface="Times New Roman" pitchFamily="18" charset="0"/>
              </a:rPr>
              <a:t>В соответствии с </a:t>
            </a:r>
            <a:r>
              <a:rPr lang="ru-RU" sz="1400">
                <a:solidFill>
                  <a:srgbClr val="147900"/>
                </a:solidFill>
                <a:cs typeface="Times New Roman" pitchFamily="18" charset="0"/>
                <a:hlinkClick r:id="rId2"/>
              </a:rPr>
              <a:t>подпунктом 5.2.31</a:t>
            </a:r>
            <a:r>
              <a:rPr lang="ru-RU" sz="1400">
                <a:solidFill>
                  <a:srgbClr val="000000"/>
                </a:solidFill>
                <a:cs typeface="Times New Roman" pitchFamily="18" charset="0"/>
              </a:rPr>
              <a:t> Положения о Министерстве труда и социальной защиты Российской Федерации, утвержденного </a:t>
            </a:r>
            <a:r>
              <a:rPr lang="ru-RU" sz="1400">
                <a:solidFill>
                  <a:srgbClr val="147900"/>
                </a:solidFill>
                <a:cs typeface="Times New Roman" pitchFamily="18" charset="0"/>
                <a:hlinkClick r:id="rId2"/>
              </a:rPr>
              <a:t>постановлением Правительства Российской Федерации от 19 июня 2012 г. № 610</a:t>
            </a:r>
            <a:r>
              <a:rPr lang="ru-RU" sz="1400">
                <a:solidFill>
                  <a:srgbClr val="000000"/>
                </a:solidFill>
                <a:cs typeface="Times New Roman" pitchFamily="18" charset="0"/>
              </a:rPr>
              <a:t> (Собрание законодательства Российской Федерации, 2012, № 26, ст. 3528), приказываю:</a:t>
            </a:r>
            <a:endParaRPr lang="ru-RU" sz="140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07000"/>
              </a:lnSpc>
              <a:spcAft>
                <a:spcPts val="975"/>
              </a:spcAft>
              <a:buFontTx/>
              <a:buAutoNum type="arabicPeriod"/>
            </a:pPr>
            <a:r>
              <a:rPr lang="ru-RU" sz="1400">
                <a:solidFill>
                  <a:srgbClr val="000000"/>
                </a:solidFill>
                <a:cs typeface="Times New Roman" pitchFamily="18" charset="0"/>
              </a:rPr>
              <a:t>Утвердить Типовые нормы бесплатной выдачи специальной одежды, специальной обуви и других средств индивидуальной защиты работникам элеваторной, мукомольно-крупяной и комбикормовой промышленности, занятым на работах с вредными и (или) опасными условиями труда, а также на работах, выполняемых в особых температурных условиях или связанных с загрязнением, согласно приложению.</a:t>
            </a:r>
          </a:p>
          <a:p>
            <a:r>
              <a:rPr lang="ru-RU" sz="1400">
                <a:solidFill>
                  <a:srgbClr val="000000"/>
                </a:solidFill>
                <a:cs typeface="Times New Roman" pitchFamily="18" charset="0"/>
              </a:rPr>
              <a:t>2. Настоящий приказ вступает в силу по истечении трех месяцев после его официального опубликования.</a:t>
            </a:r>
          </a:p>
          <a:p>
            <a:pPr algn="r"/>
            <a:r>
              <a:rPr lang="ru-RU" sz="1400">
                <a:solidFill>
                  <a:srgbClr val="000000"/>
                </a:solidFill>
                <a:cs typeface="Times New Roman" pitchFamily="18" charset="0"/>
              </a:rPr>
              <a:t>Министр</a:t>
            </a:r>
            <a:br>
              <a:rPr lang="ru-RU" sz="1400">
                <a:solidFill>
                  <a:srgbClr val="000000"/>
                </a:solidFill>
                <a:cs typeface="Times New Roman" pitchFamily="18" charset="0"/>
              </a:rPr>
            </a:br>
            <a:r>
              <a:rPr lang="ru-RU" sz="1400">
                <a:solidFill>
                  <a:srgbClr val="000000"/>
                </a:solidFill>
                <a:cs typeface="Times New Roman" pitchFamily="18" charset="0"/>
              </a:rPr>
              <a:t>М.А. Топилин</a:t>
            </a:r>
          </a:p>
          <a:p>
            <a:r>
              <a:rPr lang="ru-RU" sz="1400">
                <a:solidFill>
                  <a:srgbClr val="000000"/>
                </a:solidFill>
                <a:cs typeface="Times New Roman" pitchFamily="18" charset="0"/>
              </a:rPr>
              <a:t>Зарегистрировано</a:t>
            </a:r>
            <a:br>
              <a:rPr lang="ru-RU" sz="1400">
                <a:solidFill>
                  <a:srgbClr val="000000"/>
                </a:solidFill>
                <a:cs typeface="Times New Roman" pitchFamily="18" charset="0"/>
              </a:rPr>
            </a:br>
            <a:r>
              <a:rPr lang="ru-RU" sz="1400">
                <a:solidFill>
                  <a:srgbClr val="000000"/>
                </a:solidFill>
                <a:cs typeface="Times New Roman" pitchFamily="18" charset="0"/>
              </a:rPr>
              <a:t>в Министерстве юстиции</a:t>
            </a:r>
            <a:br>
              <a:rPr lang="ru-RU" sz="1400">
                <a:solidFill>
                  <a:srgbClr val="000000"/>
                </a:solidFill>
                <a:cs typeface="Times New Roman" pitchFamily="18" charset="0"/>
              </a:rPr>
            </a:br>
            <a:r>
              <a:rPr lang="ru-RU" sz="1400">
                <a:solidFill>
                  <a:srgbClr val="000000"/>
                </a:solidFill>
                <a:cs typeface="Times New Roman" pitchFamily="18" charset="0"/>
              </a:rPr>
              <a:t>Российской Федерации</a:t>
            </a:r>
            <a:br>
              <a:rPr lang="ru-RU" sz="1400">
                <a:solidFill>
                  <a:srgbClr val="000000"/>
                </a:solidFill>
                <a:cs typeface="Times New Roman" pitchFamily="18" charset="0"/>
              </a:rPr>
            </a:br>
            <a:r>
              <a:rPr lang="ru-RU" sz="1400">
                <a:solidFill>
                  <a:srgbClr val="000000"/>
                </a:solidFill>
                <a:cs typeface="Times New Roman" pitchFamily="18" charset="0"/>
              </a:rPr>
              <a:t>18 января 2018 года</a:t>
            </a:r>
            <a:br>
              <a:rPr lang="ru-RU" sz="1400">
                <a:solidFill>
                  <a:srgbClr val="000000"/>
                </a:solidFill>
                <a:cs typeface="Times New Roman" pitchFamily="18" charset="0"/>
              </a:rPr>
            </a:br>
            <a:r>
              <a:rPr lang="ru-RU" sz="1400">
                <a:solidFill>
                  <a:srgbClr val="000000"/>
                </a:solidFill>
                <a:cs typeface="Times New Roman" pitchFamily="18" charset="0"/>
              </a:rPr>
              <a:t>регистрационный № 49686</a:t>
            </a:r>
          </a:p>
          <a:p>
            <a:r>
              <a:rPr lang="ru-RU">
                <a:latin typeface="Calibri" pitchFamily="34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975"/>
              </a:spcAft>
              <a:buFontTx/>
              <a:buAutoNum type="arabicPeriod"/>
            </a:pPr>
            <a:endParaRPr lang="ru-RU" sz="140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омер слайда 2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15DCA-E3DB-4D8F-AF3F-9D3AB701931B}" type="slidenum">
              <a:rPr lang="ru-RU"/>
              <a:pPr>
                <a:defRPr/>
              </a:pPr>
              <a:t>12</a:t>
            </a:fld>
            <a:endParaRPr lang="ru-RU"/>
          </a:p>
        </p:txBody>
      </p:sp>
      <p:sp>
        <p:nvSpPr>
          <p:cNvPr id="25603" name="Прямоугольник 3"/>
          <p:cNvSpPr>
            <a:spLocks noChangeArrowheads="1"/>
          </p:cNvSpPr>
          <p:nvPr/>
        </p:nvSpPr>
        <p:spPr bwMode="auto">
          <a:xfrm>
            <a:off x="539750" y="481013"/>
            <a:ext cx="11112500" cy="584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>
                <a:latin typeface="Calibri" pitchFamily="34" charset="0"/>
                <a:ea typeface="Calibri" pitchFamily="34" charset="0"/>
                <a:cs typeface="Times New Roman" pitchFamily="18" charset="0"/>
              </a:rPr>
              <a:t>Нормы устанавливаются для 35 профессий (должностей), разделенных на 3 категории: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>
                <a:latin typeface="Calibri" pitchFamily="34" charset="0"/>
                <a:ea typeface="Calibri" pitchFamily="34" charset="0"/>
                <a:cs typeface="Times New Roman" pitchFamily="18" charset="0"/>
              </a:rPr>
              <a:t>общие профессии (должности);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>
                <a:latin typeface="Calibri" pitchFamily="34" charset="0"/>
                <a:ea typeface="Calibri" pitchFamily="34" charset="0"/>
                <a:cs typeface="Times New Roman" pitchFamily="18" charset="0"/>
              </a:rPr>
              <a:t>элеваторная и мукомольно-крупяная промышленность;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>
                <a:latin typeface="Calibri" pitchFamily="34" charset="0"/>
                <a:ea typeface="Calibri" pitchFamily="34" charset="0"/>
                <a:cs typeface="Times New Roman" pitchFamily="18" charset="0"/>
              </a:rPr>
              <a:t> предприятия и цехи по обработке сортовых и гибридных семян зерновых и масличных культур; комбикормовое производство.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>
                <a:latin typeface="Calibri" pitchFamily="34" charset="0"/>
                <a:ea typeface="Calibri" pitchFamily="34" charset="0"/>
                <a:cs typeface="Times New Roman" pitchFamily="18" charset="0"/>
              </a:rPr>
              <a:t> В приказе приводится наименование выдаваемой специальной одежды, специальной обуви и других средств индивидуальной защиты и норма выдачи на год (штук, пар, комплектов).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>
                <a:latin typeface="Calibri" pitchFamily="34" charset="0"/>
                <a:ea typeface="Calibri" pitchFamily="34" charset="0"/>
                <a:cs typeface="Times New Roman" pitchFamily="18" charset="0"/>
              </a:rPr>
              <a:t> В приложении к типовым нормам приведена таблица сроков носки теплой специальной одежды и теплой специальной обуви в зависимости от отнесения специальной одежды и теплой специальной обуви к климатическим поясам.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>
                <a:latin typeface="Calibri" pitchFamily="34" charset="0"/>
                <a:ea typeface="Calibri" pitchFamily="34" charset="0"/>
                <a:cs typeface="Times New Roman" pitchFamily="18" charset="0"/>
              </a:rPr>
              <a:t> Указывается, кроме того, что специальная одежда, специальная обувь и другие средства индивидуальной защиты выдаются работникам в соответствии с Межотраслевыми правилами обеспечения работников специальной одеждой, специальной обувью и другими средствами индивидуальной защиты, утвержденными приказом Минздравсоцразвития России от 01.06.2009 N 290н "Об утверждении Межотраслевых правил обеспечения работников специальной одеждой, специальной обувью и другими средствами индивидуальной защиты".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>
                <a:latin typeface="Calibri" pitchFamily="34" charset="0"/>
                <a:ea typeface="Calibri" pitchFamily="34" charset="0"/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омер слайда 2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B1DBBA-8903-458D-BF6D-7ADCC9D7B41D}" type="slidenum">
              <a:rPr lang="ru-RU"/>
              <a:pPr>
                <a:defRPr/>
              </a:pPr>
              <a:t>13</a:t>
            </a:fld>
            <a:endParaRPr lang="ru-RU"/>
          </a:p>
        </p:txBody>
      </p:sp>
      <p:sp>
        <p:nvSpPr>
          <p:cNvPr id="4" name="Прямоугольник 3">
            <a:extLst>
              <a:ext uri="{FF2B5EF4-FFF2-40B4-BE49-F238E27FC236}"/>
            </a:extLst>
          </p:cNvPr>
          <p:cNvSpPr/>
          <p:nvPr/>
        </p:nvSpPr>
        <p:spPr>
          <a:xfrm>
            <a:off x="509588" y="1166813"/>
            <a:ext cx="11398250" cy="3694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Изменения в отношении регулирования неполного рабочего дня были внесены в Трудовой кодекс РФ в 2017 году.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 В 2018 году будут применяться эти новые правила.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+mn-lt"/>
                <a:cs typeface="+mn-cs"/>
              </a:rPr>
              <a:t>трудовое законодательство предусматривает теперь одновременное применение неполного рабочего дня и неполной рабочей недели;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+mn-lt"/>
                <a:cs typeface="+mn-cs"/>
              </a:rPr>
              <a:t>ненормированный рабочий день можно установить только в том случае, если трудовым договором предусмотрена неполная рабочая неделя, при этом работник трудится полный рабочий день;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+mn-lt"/>
                <a:cs typeface="+mn-cs"/>
              </a:rPr>
              <a:t>если сотрудник трудится не более 4 часов ежедневно, ему можно не предоставлять обеденный перерыв.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Все эти правила будут применяться и в 2018 году, поэтому их надо учитывать в текущей работе.</a:t>
            </a:r>
          </a:p>
        </p:txBody>
      </p:sp>
      <p:sp>
        <p:nvSpPr>
          <p:cNvPr id="26628" name="Прямоугольник 4"/>
          <p:cNvSpPr>
            <a:spLocks noChangeArrowheads="1"/>
          </p:cNvSpPr>
          <p:nvPr/>
        </p:nvSpPr>
        <p:spPr bwMode="auto">
          <a:xfrm>
            <a:off x="4038600" y="288925"/>
            <a:ext cx="38560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>
                <a:latin typeface="Calibri" pitchFamily="34" charset="0"/>
              </a:rPr>
              <a:t>Неполный рабочий день в 2018 году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омер слайда 2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2FD622-912C-415F-BB91-FA1936BA66AC}" type="slidenum">
              <a:rPr lang="ru-RU"/>
              <a:pPr>
                <a:defRPr/>
              </a:pPr>
              <a:t>14</a:t>
            </a:fld>
            <a:endParaRPr lang="ru-RU"/>
          </a:p>
        </p:txBody>
      </p:sp>
      <p:sp>
        <p:nvSpPr>
          <p:cNvPr id="27651" name="Прямоугольник 3"/>
          <p:cNvSpPr>
            <a:spLocks noChangeArrowheads="1"/>
          </p:cNvSpPr>
          <p:nvPr/>
        </p:nvSpPr>
        <p:spPr bwMode="auto">
          <a:xfrm>
            <a:off x="4187825" y="234950"/>
            <a:ext cx="3816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>
                <a:latin typeface="Calibri" pitchFamily="34" charset="0"/>
              </a:rPr>
              <a:t>Виды неполного рабочего времени </a:t>
            </a:r>
          </a:p>
        </p:txBody>
      </p:sp>
      <p:graphicFrame>
        <p:nvGraphicFramePr>
          <p:cNvPr id="5" name="Таблица 4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446088" y="736600"/>
          <a:ext cx="11079162" cy="553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7372">
                  <a:extLst>
                    <a:ext uri="{9D8B030D-6E8A-4147-A177-3AD203B41FA5}"/>
                  </a:extLst>
                </a:gridCol>
                <a:gridCol w="2630877">
                  <a:extLst>
                    <a:ext uri="{9D8B030D-6E8A-4147-A177-3AD203B41FA5}"/>
                  </a:extLst>
                </a:gridCol>
                <a:gridCol w="2630877">
                  <a:extLst>
                    <a:ext uri="{9D8B030D-6E8A-4147-A177-3AD203B41FA5}"/>
                  </a:extLst>
                </a:gridCol>
              </a:tblGrid>
              <a:tr h="457754">
                <a:tc>
                  <a:txBody>
                    <a:bodyPr/>
                    <a:lstStyle/>
                    <a:p>
                      <a:r>
                        <a:rPr lang="ru-RU" dirty="0"/>
                        <a:t>Вид времени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Суть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Пример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1805932">
                <a:tc>
                  <a:txBody>
                    <a:bodyPr/>
                    <a:lstStyle/>
                    <a:p>
                      <a:r>
                        <a:rPr lang="ru-RU" dirty="0"/>
                        <a:t>Неполная рабочая неделя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Сохраняем продолжительность смены, уменьшаем количество рабочих дней в неделю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 часов 3 дня в неделю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1805932">
                <a:tc>
                  <a:txBody>
                    <a:bodyPr/>
                    <a:lstStyle/>
                    <a:p>
                      <a:r>
                        <a:rPr lang="ru-RU" dirty="0"/>
                        <a:t>Неполный рабочий день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Сохраняем количество рабочих дней в неделю, уменьшаем продолжительность смены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 часа 5 дней в неделю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1467321">
                <a:tc>
                  <a:txBody>
                    <a:bodyPr/>
                    <a:lstStyle/>
                    <a:p>
                      <a:r>
                        <a:rPr lang="ru-RU" dirty="0"/>
                        <a:t>Смешанный, неполный рабочий день при неполной рабочей неделе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Уменьшаем продолжительность смены и количество рабочих дней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 часа 3 дня в неделю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омер слайда 2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835BAC-6E6A-4AD0-A226-D17B597553C1}" type="slidenum">
              <a:rPr lang="ru-RU"/>
              <a:pPr>
                <a:defRPr/>
              </a:pPr>
              <a:t>15</a:t>
            </a:fld>
            <a:endParaRPr lang="ru-RU"/>
          </a:p>
        </p:txBody>
      </p:sp>
      <p:sp>
        <p:nvSpPr>
          <p:cNvPr id="4" name="Прямоугольник 3">
            <a:extLst>
              <a:ext uri="{FF2B5EF4-FFF2-40B4-BE49-F238E27FC236}"/>
            </a:extLst>
          </p:cNvPr>
          <p:cNvSpPr/>
          <p:nvPr/>
        </p:nvSpPr>
        <p:spPr>
          <a:xfrm>
            <a:off x="3675018" y="132787"/>
            <a:ext cx="5095818" cy="38869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Перечень изменений по охране труда 2018</a:t>
            </a:r>
            <a:endParaRPr lang="ru-RU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288925" y="695325"/>
          <a:ext cx="11477625" cy="53117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69317">
                  <a:extLst>
                    <a:ext uri="{9D8B030D-6E8A-4147-A177-3AD203B41FA5}"/>
                  </a:extLst>
                </a:gridCol>
                <a:gridCol w="7156069">
                  <a:extLst>
                    <a:ext uri="{9D8B030D-6E8A-4147-A177-3AD203B41FA5}"/>
                  </a:extLst>
                </a:gridCol>
                <a:gridCol w="1368113">
                  <a:extLst>
                    <a:ext uri="{9D8B030D-6E8A-4147-A177-3AD203B41FA5}"/>
                  </a:extLst>
                </a:gridCol>
                <a:gridCol w="83758">
                  <a:extLst>
                    <a:ext uri="{9D8B030D-6E8A-4147-A177-3AD203B41FA5}"/>
                  </a:extLst>
                </a:gridCol>
              </a:tblGrid>
              <a:tr h="65008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">
                          <a:effectLst/>
                        </a:rPr>
                        <a:t>Название</a:t>
                      </a:r>
                      <a:endParaRPr lang="ru-RU" sz="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">
                          <a:effectLst/>
                        </a:rPr>
                        <a:t>Изменение</a:t>
                      </a:r>
                      <a:endParaRPr lang="ru-RU" sz="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">
                          <a:effectLst/>
                        </a:rPr>
                        <a:t>Вступление в силу</a:t>
                      </a:r>
                      <a:endParaRPr lang="ru-RU" sz="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">
                          <a:effectLst/>
                        </a:rPr>
                        <a:t> </a:t>
                      </a:r>
                      <a:endParaRPr lang="ru-RU" sz="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/>
                </a:tc>
                <a:extLst>
                  <a:ext uri="{0D108BD9-81ED-4DB2-BD59-A6C34878D82A}"/>
                </a:extLst>
              </a:tr>
              <a:tr h="404082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Постановление Правительства РФ от 8 сентября 2017 г. № 1080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Инспекция труда при плановых проверках предприятий, которые отнесли к категории умеренного риска, начинает использовать проверочные листы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 января 2018 г.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/>
                </a:tc>
                <a:extLst>
                  <a:ext uri="{0D108BD9-81ED-4DB2-BD59-A6C34878D82A}"/>
                </a:extLst>
              </a:tr>
              <a:tr h="404082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Приказ Минприроды России от 6 июня 2017 г. № 273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Должны применяться методы расчета рассеивания выбросов вредных (загрязняющих) веществ в атмосферном воздухе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 января 2018 г.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/>
                </a:tc>
                <a:extLst>
                  <a:ext uri="{0D108BD9-81ED-4DB2-BD59-A6C34878D82A}"/>
                </a:extLst>
              </a:tr>
              <a:tr h="605043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Приказ, Правила по охране труда Минтруда России от 28 июля 2017 г. № 601н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Вступают в силу Правила по охране труда при осуществлении охраны (защиты) объектов и (или) имущества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17 февраля 2018 г.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/>
                </a:tc>
                <a:extLst>
                  <a:ext uri="{0D108BD9-81ED-4DB2-BD59-A6C34878D82A}"/>
                </a:extLst>
              </a:tr>
              <a:tr h="605043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Приказ Ростехнадзора от 20 ноября 2017 г. № 486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Начнут действовать Правила безопасности опасных производственных объектов подземных хранилищ газа.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16 марта 2018 г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/>
                </a:tc>
                <a:extLst>
                  <a:ext uri="{0D108BD9-81ED-4DB2-BD59-A6C34878D82A}"/>
                </a:extLst>
              </a:tr>
              <a:tr h="605043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Постановление Правительства РФ от 12 декабря 2017 г. № 1524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Водители начнут использовать светоотражающую спецодежду при остановке вне населенных пунктов.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18 марта 2018 г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/>
                </a:tc>
                <a:extLst>
                  <a:ext uri="{0D108BD9-81ED-4DB2-BD59-A6C34878D82A}"/>
                </a:extLst>
              </a:tr>
              <a:tr h="606123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Приказ Минтруда России от 23 ноября 2017 г. № 805н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Разрешено не указывать в трудовом договоре нормы смывающих средств. Прекратит действовать обязанность фиксировать выдачу мыла сотрудникам, которые работают с легкосмываемыми загрязнениями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12 июня 2018 г.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/>
                </a:tc>
                <a:extLst>
                  <a:ext uri="{0D108BD9-81ED-4DB2-BD59-A6C34878D82A}"/>
                </a:extLst>
              </a:tr>
              <a:tr h="605043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Приказ Ростехнадзора от 17 ноября 2017 г. № 485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Вступят в силу Правила безопасного ведения газоопасных‚ огневых и ремонтных работ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23 июня 2018 г.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/>
                </a:tc>
                <a:extLst>
                  <a:ext uri="{0D108BD9-81ED-4DB2-BD59-A6C34878D82A}"/>
                </a:extLst>
              </a:tr>
              <a:tr h="1411767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Пункты 9 и 24 Стандарта безопасности труда. «Обеспечение работников смывающими и (или) обезвреживающими средствами», который был утвержден Приказом Минздравсоцразвития России от 17.12.2010 № 1122н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Внесение изменений в Стандарт для смывающих и обезвреживающих веществ, который необходим для защиты работников от химического воздействия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2-й квартал 2018 года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омер слайда 2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27A6EC-45DA-4A76-A9EB-C587EF64C884}" type="slidenum">
              <a:rPr lang="ru-RU"/>
              <a:pPr>
                <a:defRPr/>
              </a:pPr>
              <a:t>16</a:t>
            </a:fld>
            <a:endParaRPr lang="ru-RU"/>
          </a:p>
        </p:txBody>
      </p:sp>
      <p:graphicFrame>
        <p:nvGraphicFramePr>
          <p:cNvPr id="29732" name="Group 36"/>
          <p:cNvGraphicFramePr>
            <a:graphicFrameLocks noGrp="1"/>
          </p:cNvGraphicFramePr>
          <p:nvPr/>
        </p:nvGraphicFramePr>
        <p:xfrm>
          <a:off x="220663" y="136525"/>
          <a:ext cx="11804650" cy="6335713"/>
        </p:xfrm>
        <a:graphic>
          <a:graphicData uri="http://schemas.openxmlformats.org/drawingml/2006/table">
            <a:tbl>
              <a:tblPr/>
              <a:tblGrid>
                <a:gridCol w="2951162"/>
                <a:gridCol w="7361238"/>
                <a:gridCol w="1406525"/>
                <a:gridCol w="85725"/>
              </a:tblGrid>
              <a:tr h="1344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Пункт 8 Методики проведения специальной оценки условий труда, представленной в Приложении №1 к Приказу Министерства труда и социальной защиты РФ от 24.01.2014 № 33н 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549" marR="1954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Изменение процедуры действий в случае, если по результатам спецоценки на рабочем месте не было выявлено никаких вредных/опасных производственных факторов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549" marR="1954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2-й квартал 2018 года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549" marR="1954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549" marR="1954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273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Пункт 5 Инструкции по заполнению формы отчета о проведении специальной оценки условий труда, представленной в Приложении №4 к Приказу Министерства труда и социальной защиты РФ от 24.01.2014 № 33н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549" marR="1954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Изменения правил заполнения раздела 3 Отчета о проведении спецоценки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549" marR="1954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2-й квартал 2018 года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549" marR="1954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549" marR="1954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</a:tr>
              <a:tr h="1019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Перечень вредных/опасных факторов и видов работ, подлежащих обязательным медосмотрам, который представлен в Приложении № 8 к Приказу Министерства труда и социальной защиты РФ от 24.01.2014 № 33н 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549" marR="1954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Внесение изменений в Перечень вредных/опасных факторов производства, а также видов работ, для проведения которых необходимо проходить обязательные предварительные и периодические медицинские осмотры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549" marR="1954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2-й квартал 2018 года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549" marR="1954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549" marR="1954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</a:tr>
              <a:tr h="1328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Постановление Минтруда России и Минобразования России от 13.01.2003 г. № 1/29 «Об утверждении порядка обучения по охране труда и проверки знаний требований охраны труда работников организаций»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549" marR="1954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Разработка порядка обучения по охране труда и проверки знаний требований охраны труда взамен существующего порядка 1/29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549" marR="1954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2-й квартал 2018 года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549" marR="1954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549" marR="1954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</a:tr>
              <a:tr h="1168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Законопроект "О внесении изменений в отдельные законодательные акты Российской Федерации (в части дублирования полномочий федеральных органов исполнительной власти в сфере охраны труда)"	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549" marR="1954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Разработка законопроекта, который поможет разграничить полномочия контрольно-надзорных органов в области охраны труда	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549" marR="1954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4-й квартал 2018 года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549" marR="1954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549" marR="1954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zh-CN" sz="2400" b="1" i="1" smtClean="0">
                <a:cs typeface="等线"/>
              </a:rPr>
              <a:t>Постановления Правительства РФ №470, со 2 мая 2017г. </a:t>
            </a:r>
            <a:endParaRPr lang="ru-RU" altLang="zh-CN" sz="2400" i="1" smtClean="0">
              <a:cs typeface="等线"/>
            </a:endParaRPr>
          </a:p>
          <a:p>
            <a:pPr>
              <a:lnSpc>
                <a:spcPct val="80000"/>
              </a:lnSpc>
            </a:pPr>
            <a:r>
              <a:rPr lang="ru-RU" altLang="zh-CN" sz="2400" i="1" smtClean="0">
                <a:cs typeface="等线"/>
              </a:rPr>
              <a:t>С 2 мая 2017 года  обучение по ГО и ЧС стало обязательным. Соответствующее постановление подписал глава правительства (постановление от 19 апреля 2017 г. № 470). </a:t>
            </a:r>
            <a:r>
              <a:rPr lang="ru-RU" altLang="zh-CN" sz="2400" smtClean="0">
                <a:cs typeface="等线"/>
              </a:rPr>
              <a:t> 	</a:t>
            </a:r>
            <a:endParaRPr lang="ru-RU" altLang="zh-CN" sz="2400" b="1" i="1" smtClean="0">
              <a:cs typeface="等线"/>
            </a:endParaRPr>
          </a:p>
          <a:p>
            <a:pPr>
              <a:lnSpc>
                <a:spcPct val="80000"/>
              </a:lnSpc>
            </a:pPr>
            <a:r>
              <a:rPr lang="ru-RU" altLang="zh-CN" sz="2400" b="1" i="1" smtClean="0">
                <a:cs typeface="等线"/>
              </a:rPr>
              <a:t>Все работодатели обязаны:</a:t>
            </a:r>
            <a:endParaRPr lang="ru-RU" altLang="zh-CN" sz="2400" i="1" smtClean="0">
              <a:cs typeface="等线"/>
            </a:endParaRPr>
          </a:p>
          <a:p>
            <a:pPr>
              <a:lnSpc>
                <a:spcPct val="80000"/>
              </a:lnSpc>
            </a:pPr>
            <a:r>
              <a:rPr lang="ru-RU" altLang="zh-CN" sz="2400" i="1" smtClean="0">
                <a:cs typeface="等线"/>
              </a:rPr>
              <a:t>1. Проводить вводный инструктаж по ГО и ЧС;</a:t>
            </a:r>
          </a:p>
          <a:p>
            <a:pPr>
              <a:lnSpc>
                <a:spcPct val="80000"/>
              </a:lnSpc>
            </a:pPr>
            <a:r>
              <a:rPr lang="ru-RU" altLang="zh-CN" sz="2400" i="1" smtClean="0">
                <a:cs typeface="等线"/>
              </a:rPr>
              <a:t>2. Разрабатывать программу вводного инструктажа;</a:t>
            </a:r>
          </a:p>
          <a:p>
            <a:pPr>
              <a:lnSpc>
                <a:spcPct val="80000"/>
              </a:lnSpc>
            </a:pPr>
            <a:r>
              <a:rPr lang="ru-RU" altLang="zh-CN" sz="2400" i="1" smtClean="0">
                <a:cs typeface="等线"/>
              </a:rPr>
              <a:t>3. Организовывать и проводить его сотрудникам в течении первого месяца их работы;</a:t>
            </a:r>
          </a:p>
          <a:p>
            <a:pPr>
              <a:lnSpc>
                <a:spcPct val="80000"/>
              </a:lnSpc>
            </a:pPr>
            <a:r>
              <a:rPr lang="ru-RU" altLang="zh-CN" sz="2400" i="1" smtClean="0">
                <a:cs typeface="等线"/>
              </a:rPr>
              <a:t>4. Планировать и проводить учения и тренировки по ГО и ЧС;</a:t>
            </a:r>
          </a:p>
          <a:p>
            <a:pPr>
              <a:lnSpc>
                <a:spcPct val="80000"/>
              </a:lnSpc>
            </a:pPr>
            <a:r>
              <a:rPr lang="ru-RU" altLang="zh-CN" sz="2400" i="1" smtClean="0">
                <a:cs typeface="等线"/>
              </a:rPr>
              <a:t>5. Обучать сотрудников ГО и ЧС.</a:t>
            </a:r>
            <a:endParaRPr lang="ru-RU" sz="2400" i="1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612775" y="136525"/>
          <a:ext cx="11268075" cy="22828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15486">
                  <a:extLst>
                    <a:ext uri="{9D8B030D-6E8A-4147-A177-3AD203B41FA5}"/>
                  </a:extLst>
                </a:gridCol>
                <a:gridCol w="3025054">
                  <a:extLst>
                    <a:ext uri="{9D8B030D-6E8A-4147-A177-3AD203B41FA5}"/>
                  </a:extLst>
                </a:gridCol>
                <a:gridCol w="1753961">
                  <a:extLst>
                    <a:ext uri="{9D8B030D-6E8A-4147-A177-3AD203B41FA5}"/>
                  </a:extLst>
                </a:gridCol>
                <a:gridCol w="1573718">
                  <a:extLst>
                    <a:ext uri="{9D8B030D-6E8A-4147-A177-3AD203B41FA5}"/>
                  </a:extLst>
                </a:gridCol>
              </a:tblGrid>
              <a:tr h="1944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Приказ Минтранса России от 18 января 2017 г. № 17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13" marR="2781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Установили новые требования к заполнению путевого листа. В путевом листе теперь нужно отражать дату и время проведения предрейсового контроля технического состояния транспортного средства. Эти сведения вносит контролер технического состояния автотранспортных средств и заверяет своей подписью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13" marR="2781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26 февраля 2017 года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13" marR="2781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Автотранспортные предприятия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13" marR="2781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4" name="Нижний колонтитул 3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51B6F6-6283-43D2-BCFB-99CAABFAEE0F}" type="slidenum">
              <a:rPr lang="ru-RU"/>
              <a:pPr>
                <a:defRPr/>
              </a:pPr>
              <a:t>2</a:t>
            </a:fld>
            <a:endParaRPr lang="ru-RU" dirty="0"/>
          </a:p>
        </p:txBody>
      </p:sp>
      <p:graphicFrame>
        <p:nvGraphicFramePr>
          <p:cNvPr id="15398" name="Group 38"/>
          <p:cNvGraphicFramePr>
            <a:graphicFrameLocks noGrp="1"/>
          </p:cNvGraphicFramePr>
          <p:nvPr/>
        </p:nvGraphicFramePr>
        <p:xfrm>
          <a:off x="631825" y="2797175"/>
          <a:ext cx="11169650" cy="4351338"/>
        </p:xfrm>
        <a:graphic>
          <a:graphicData uri="http://schemas.openxmlformats.org/drawingml/2006/table">
            <a:tbl>
              <a:tblPr/>
              <a:tblGrid>
                <a:gridCol w="5457825"/>
                <a:gridCol w="2413000"/>
                <a:gridCol w="1738313"/>
                <a:gridCol w="1560512"/>
              </a:tblGrid>
              <a:tr h="145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Постановление Правительства РФ от 19 апреля 2017 г. № 470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15" marR="484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Ведение в организациях обязательного курсового обучения сотрудников в области гражданской обороны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15" marR="484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 мая 2017 года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15" marR="484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 организации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15" marR="484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</a:tr>
              <a:tr h="804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Приказ Минтруда России от 5 декабря 2016 г. № 708н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15" marR="484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Роструд будет проводить госэкспертизу условий труда бесплатно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15" marR="484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 мая 2017 года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15" marR="484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 организации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15" marR="484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</a:tr>
              <a:tr h="209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Закон от 5 мая 2014 г. № 132-ФЗ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Закон от 7 мая 2013 г. № 92-ФЗ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Закон от 2 ноября 2013 г. № 285-ФЗ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15" marR="484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Запрещен допуск к управлению транспортными средствами водителей, у которых нет российских прав. За нарушение данного правила работодателю грозит штраф в размере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50 000 руб.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15" marR="484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 июня 2017 года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15" marR="484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Автотранспортные предприятия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8415" marR="484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121DC1-BF53-46B6-ABF0-0AF6F940E52C}" type="slidenum">
              <a:rPr lang="ru-RU"/>
              <a:pPr>
                <a:defRPr/>
              </a:pPr>
              <a:t>3</a:t>
            </a:fld>
            <a:endParaRPr lang="ru-RU" dirty="0"/>
          </a:p>
        </p:txBody>
      </p:sp>
      <p:graphicFrame>
        <p:nvGraphicFramePr>
          <p:cNvPr id="5" name="Таблица 4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804863" y="2989263"/>
          <a:ext cx="10820400" cy="13874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44648">
                  <a:extLst>
                    <a:ext uri="{9D8B030D-6E8A-4147-A177-3AD203B41FA5}"/>
                  </a:extLst>
                </a:gridCol>
                <a:gridCol w="2828481">
                  <a:extLst>
                    <a:ext uri="{9D8B030D-6E8A-4147-A177-3AD203B41FA5}"/>
                  </a:extLst>
                </a:gridCol>
                <a:gridCol w="1637777">
                  <a:extLst>
                    <a:ext uri="{9D8B030D-6E8A-4147-A177-3AD203B41FA5}"/>
                  </a:extLst>
                </a:gridCol>
                <a:gridCol w="1509999">
                  <a:extLst>
                    <a:ext uri="{9D8B030D-6E8A-4147-A177-3AD203B41FA5}"/>
                  </a:extLst>
                </a:gridCol>
              </a:tblGrid>
              <a:tr h="13871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Закон от 18 июня 2017 г. № 127-ФЗ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1" marR="40851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Изменили правила хранения документов. Теперь сроки хранения документов исчисляются с 1 января года, следующего за тем, в котором документы были закончены делопроизводством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1" marR="40851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18 июня 2017 года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1" marR="40851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Все организации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1" marR="40851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733425" y="233363"/>
          <a:ext cx="10902950" cy="19542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37483">
                  <a:extLst>
                    <a:ext uri="{9D8B030D-6E8A-4147-A177-3AD203B41FA5}"/>
                  </a:extLst>
                </a:gridCol>
                <a:gridCol w="2745313">
                  <a:extLst>
                    <a:ext uri="{9D8B030D-6E8A-4147-A177-3AD203B41FA5}"/>
                  </a:extLst>
                </a:gridCol>
                <a:gridCol w="1697030">
                  <a:extLst>
                    <a:ext uri="{9D8B030D-6E8A-4147-A177-3AD203B41FA5}"/>
                  </a:extLst>
                </a:gridCol>
                <a:gridCol w="1522636">
                  <a:extLst>
                    <a:ext uri="{9D8B030D-6E8A-4147-A177-3AD203B41FA5}"/>
                  </a:extLst>
                </a:gridCol>
              </a:tblGrid>
              <a:tr h="19549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Новый федеральный закон от 18.06.2017 № 125-ФЗ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1" marR="40851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Изменения в статьях 93, 101, 108, 152, 153, касающихся нормирования рабочего дня, перерывов, оплаты сверхурочной работы и работы в выходные и праздники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1" marR="40851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29 июня 2017 года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1" marR="40851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Все организации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51" marR="40851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750888" y="2319338"/>
          <a:ext cx="10874375" cy="622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09347">
                  <a:extLst>
                    <a:ext uri="{9D8B030D-6E8A-4147-A177-3AD203B41FA5}"/>
                  </a:extLst>
                </a:gridCol>
                <a:gridCol w="2753622">
                  <a:extLst>
                    <a:ext uri="{9D8B030D-6E8A-4147-A177-3AD203B41FA5}"/>
                  </a:extLst>
                </a:gridCol>
                <a:gridCol w="1692650">
                  <a:extLst>
                    <a:ext uri="{9D8B030D-6E8A-4147-A177-3AD203B41FA5}"/>
                  </a:extLst>
                </a:gridCol>
                <a:gridCol w="1518707">
                  <a:extLst>
                    <a:ext uri="{9D8B030D-6E8A-4147-A177-3AD203B41FA5}"/>
                  </a:extLst>
                </a:gridCol>
              </a:tblGrid>
              <a:tr h="621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Закон от 1 мая 2017 г. № 86-ФЗ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86" marR="46686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Начали действовать электронные больничные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86" marR="46686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 июля 2017 года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86" marR="46686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Все организации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86" marR="46686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6435" name="Group 51"/>
          <p:cNvGraphicFramePr>
            <a:graphicFrameLocks noGrp="1"/>
          </p:cNvGraphicFramePr>
          <p:nvPr/>
        </p:nvGraphicFramePr>
        <p:xfrm>
          <a:off x="838200" y="4603750"/>
          <a:ext cx="10874375" cy="1808163"/>
        </p:xfrm>
        <a:graphic>
          <a:graphicData uri="http://schemas.openxmlformats.org/drawingml/2006/table">
            <a:tbl>
              <a:tblPr/>
              <a:tblGrid>
                <a:gridCol w="4833938"/>
                <a:gridCol w="2828925"/>
                <a:gridCol w="1692275"/>
                <a:gridCol w="1519237"/>
              </a:tblGrid>
              <a:tr h="1808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Закон от 7 февраля 2017 г. № 13-ФЗ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686" marR="4668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Расширили перечень нарушений в области защиты персональных данных, а также увеличили штрафы за такие нарушения. Так, в зависимости от вида нарушения организацию могут оштрафовать на сумму от 15 000 до 75 000 руб.        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686" marR="4668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 июля 2017 года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686" marR="4668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 организации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686" marR="4668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479425" y="219075"/>
          <a:ext cx="10874375" cy="15986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77374">
                  <a:extLst>
                    <a:ext uri="{9D8B030D-6E8A-4147-A177-3AD203B41FA5}"/>
                  </a:extLst>
                </a:gridCol>
                <a:gridCol w="1885595">
                  <a:extLst>
                    <a:ext uri="{9D8B030D-6E8A-4147-A177-3AD203B41FA5}"/>
                  </a:extLst>
                </a:gridCol>
                <a:gridCol w="1692650">
                  <a:extLst>
                    <a:ext uri="{9D8B030D-6E8A-4147-A177-3AD203B41FA5}"/>
                  </a:extLst>
                </a:gridCol>
                <a:gridCol w="1518707">
                  <a:extLst>
                    <a:ext uri="{9D8B030D-6E8A-4147-A177-3AD203B41FA5}"/>
                  </a:extLst>
                </a:gridCol>
              </a:tblGrid>
              <a:tr h="12432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Закон от 1 июля 2017 г. № 139-ФЗ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86" marR="46686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Изменили режим работы несовершеннолетних. Так, подростки от 14 до 15 лет могут работать не более четырех часов в день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86" marR="46686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12 июля 2017 года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86" marR="46686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Все организации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86" marR="46686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3" name="Нижний колонтитул 2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A0ECAA-66A3-43C8-94B4-A348F546CB0E}" type="slidenum">
              <a:rPr lang="ru-RU"/>
              <a:pPr>
                <a:defRPr/>
              </a:pPr>
              <a:t>4</a:t>
            </a:fld>
            <a:endParaRPr lang="ru-RU" dirty="0"/>
          </a:p>
        </p:txBody>
      </p:sp>
      <p:graphicFrame>
        <p:nvGraphicFramePr>
          <p:cNvPr id="5" name="Таблица 4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479425" y="1889125"/>
          <a:ext cx="10874375" cy="34575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01963">
                  <a:extLst>
                    <a:ext uri="{9D8B030D-6E8A-4147-A177-3AD203B41FA5}"/>
                  </a:extLst>
                </a:gridCol>
                <a:gridCol w="1961005">
                  <a:extLst>
                    <a:ext uri="{9D8B030D-6E8A-4147-A177-3AD203B41FA5}"/>
                  </a:extLst>
                </a:gridCol>
                <a:gridCol w="1603343">
                  <a:extLst>
                    <a:ext uri="{9D8B030D-6E8A-4147-A177-3AD203B41FA5}"/>
                  </a:extLst>
                </a:gridCol>
                <a:gridCol w="1608015">
                  <a:extLst>
                    <a:ext uri="{9D8B030D-6E8A-4147-A177-3AD203B41FA5}"/>
                  </a:extLst>
                </a:gridCol>
              </a:tblGrid>
              <a:tr h="9459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Приказ МЧС России от 23 мая 2017 г. № 230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6" marR="56836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Новое положение об ответственных работниках по гражданской обороне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6" marR="56836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14 июля 2017 года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6" marR="56836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Все организации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6" marR="56836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4594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Закон от 26 июля 2017 г. № 204-ФЗ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6" marR="56836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Гражданам государств, где русский язык закреплен как официальный, разрешили работать водителями на территории России, используя национальные водительские удостоверения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6" marR="56836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26 июля 2017 года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6" marR="56836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Автотранспортные предприятия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6" marR="56836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омер слайда 2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46BDAE-2687-4F9B-8C04-90F6CE4A97FB}" type="slidenum">
              <a:rPr lang="ru-RU"/>
              <a:pPr>
                <a:defRPr/>
              </a:pPr>
              <a:t>5</a:t>
            </a:fld>
            <a:endParaRPr lang="ru-RU"/>
          </a:p>
        </p:txBody>
      </p:sp>
      <p:sp>
        <p:nvSpPr>
          <p:cNvPr id="4" name="Прямоугольник 3">
            <a:extLst>
              <a:ext uri="{FF2B5EF4-FFF2-40B4-BE49-F238E27FC236}"/>
            </a:extLst>
          </p:cNvPr>
          <p:cNvSpPr/>
          <p:nvPr/>
        </p:nvSpPr>
        <p:spPr>
          <a:xfrm>
            <a:off x="2558902" y="136525"/>
            <a:ext cx="7680251" cy="4216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defRPr/>
            </a:pPr>
            <a:r>
              <a:rPr lang="ru-RU" sz="2000" b="1">
                <a:solidFill>
                  <a:srgbClr val="000000"/>
                </a:solidFill>
                <a:cs typeface="Times New Roman" pitchFamily="18" charset="0"/>
              </a:rPr>
              <a:t>Изменения трудового законодательства с 1 января 2018</a:t>
            </a:r>
            <a:endParaRPr lang="ru-RU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307975" y="868363"/>
          <a:ext cx="11191875" cy="5222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4436">
                  <a:extLst>
                    <a:ext uri="{9D8B030D-6E8A-4147-A177-3AD203B41FA5}"/>
                  </a:extLst>
                </a:gridCol>
                <a:gridCol w="3506165">
                  <a:extLst>
                    <a:ext uri="{9D8B030D-6E8A-4147-A177-3AD203B41FA5}"/>
                  </a:extLst>
                </a:gridCol>
                <a:gridCol w="1778757">
                  <a:extLst>
                    <a:ext uri="{9D8B030D-6E8A-4147-A177-3AD203B41FA5}"/>
                  </a:extLst>
                </a:gridCol>
                <a:gridCol w="2302052">
                  <a:extLst>
                    <a:ext uri="{9D8B030D-6E8A-4147-A177-3AD203B41FA5}"/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Название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Суть изменения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Дата вступления в силу изменения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Сфера применения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307975" y="1492250"/>
          <a:ext cx="11191875" cy="7826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25703">
                  <a:extLst>
                    <a:ext uri="{9D8B030D-6E8A-4147-A177-3AD203B41FA5}"/>
                  </a:extLst>
                </a:gridCol>
                <a:gridCol w="3466213">
                  <a:extLst>
                    <a:ext uri="{9D8B030D-6E8A-4147-A177-3AD203B41FA5}"/>
                  </a:extLst>
                </a:gridCol>
                <a:gridCol w="1796903">
                  <a:extLst>
                    <a:ext uri="{9D8B030D-6E8A-4147-A177-3AD203B41FA5}"/>
                  </a:extLst>
                </a:gridCol>
                <a:gridCol w="2302590">
                  <a:extLst>
                    <a:ext uri="{9D8B030D-6E8A-4147-A177-3AD203B41FA5}"/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Постановление Правительства РФ от 8 сентября 2017 г. № 1080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Инспекция труда при плановых проверках начнет использовать проверочные листы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1 января 2018 года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Все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9" name="Таблица 8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300038" y="2330450"/>
          <a:ext cx="11234737" cy="42878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73803">
                  <a:extLst>
                    <a:ext uri="{9D8B030D-6E8A-4147-A177-3AD203B41FA5}"/>
                  </a:extLst>
                </a:gridCol>
                <a:gridCol w="3472543">
                  <a:extLst>
                    <a:ext uri="{9D8B030D-6E8A-4147-A177-3AD203B41FA5}"/>
                  </a:extLst>
                </a:gridCol>
                <a:gridCol w="1774371">
                  <a:extLst>
                    <a:ext uri="{9D8B030D-6E8A-4147-A177-3AD203B41FA5}"/>
                  </a:extLst>
                </a:gridCol>
                <a:gridCol w="2313340">
                  <a:extLst>
                    <a:ext uri="{9D8B030D-6E8A-4147-A177-3AD203B41FA5}"/>
                  </a:extLst>
                </a:gridCol>
              </a:tblGrid>
              <a:tr h="21436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Актуализация обязательных требований в Перечне вредных/опасных факторов и видов работ, подлежащих обязательным медосмотрам, который представлен в Приложении № 8 к Приказу Министерства труда и социальной защиты РФ от 24.01.2014 № 33н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6" marR="5198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Внесение изменений в Перечень вредных/опасных факторов производства, а также видов работ, для проведения которых необходимо проходить обязательные предварительные и периодические медицинские осмотры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6" marR="5198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2-й квартал 2018 года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6" marR="5198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Организации, где на рабочих местах установлено наличие вредных и(или) опасных производственных факторов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6" marR="5198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1436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Закон от 29 июля 2017 г. № 214-ФЗ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6" marR="5198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Вводят курортный сбор в Крыму, Алтайском, Краснодарском и Ставропольском краях. Максимальная сумма сбора – 100 руб. за сутки. Поэтому командировочные расходы сотрудникам в эти регионы придется увеличить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6" marR="5198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 мая 2018 года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6" marR="5198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Все организации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6" marR="5198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938725-D4DC-4A04-BB18-554CAB9D60CB}" type="slidenum">
              <a:rPr lang="ru-RU"/>
              <a:pPr>
                <a:defRPr/>
              </a:pPr>
              <a:t>6</a:t>
            </a:fld>
            <a:endParaRPr lang="ru-RU"/>
          </a:p>
        </p:txBody>
      </p:sp>
      <p:sp>
        <p:nvSpPr>
          <p:cNvPr id="19458" name="Прямоугольник 3"/>
          <p:cNvSpPr>
            <a:spLocks noChangeArrowheads="1"/>
          </p:cNvSpPr>
          <p:nvPr/>
        </p:nvSpPr>
        <p:spPr bwMode="auto">
          <a:xfrm>
            <a:off x="3048000" y="136525"/>
            <a:ext cx="60960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>
                <a:latin typeface="Calibri" pitchFamily="34" charset="0"/>
                <a:ea typeface="Calibri" pitchFamily="34" charset="0"/>
                <a:cs typeface="Times New Roman" pitchFamily="18" charset="0"/>
              </a:rPr>
              <a:t>Письмо Минобрнауки России от 29.12.2017 N ВП-1992/02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>
                <a:latin typeface="Calibri" pitchFamily="34" charset="0"/>
                <a:ea typeface="Calibri" pitchFamily="34" charset="0"/>
                <a:cs typeface="Times New Roman" pitchFamily="18" charset="0"/>
              </a:rPr>
              <a:t>"О методических рекомендациях"</a:t>
            </a:r>
          </a:p>
        </p:txBody>
      </p:sp>
      <p:sp>
        <p:nvSpPr>
          <p:cNvPr id="19459" name="Прямоугольник 4"/>
          <p:cNvSpPr>
            <a:spLocks noChangeArrowheads="1"/>
          </p:cNvSpPr>
          <p:nvPr/>
        </p:nvSpPr>
        <p:spPr bwMode="auto">
          <a:xfrm>
            <a:off x="252413" y="806450"/>
            <a:ext cx="116871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>
                <a:latin typeface="Calibri" pitchFamily="34" charset="0"/>
                <a:ea typeface="Calibri" pitchFamily="34" charset="0"/>
                <a:cs typeface="Times New Roman" pitchFamily="18" charset="0"/>
              </a:rPr>
              <a:t>Минобрнауки России подготовлены рекомендации по исчислению заработной платы работников общеобразовательных организаций</a:t>
            </a:r>
          </a:p>
        </p:txBody>
      </p:sp>
      <p:sp>
        <p:nvSpPr>
          <p:cNvPr id="6" name="Стрелка: вправо 5">
            <a:extLst>
              <a:ext uri="{FF2B5EF4-FFF2-40B4-BE49-F238E27FC236}"/>
            </a:extLst>
          </p:cNvPr>
          <p:cNvSpPr/>
          <p:nvPr/>
        </p:nvSpPr>
        <p:spPr>
          <a:xfrm>
            <a:off x="95250" y="1746250"/>
            <a:ext cx="2952750" cy="1870075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Методические рекомендации содержат, в частности, положения:</a:t>
            </a:r>
          </a:p>
        </p:txBody>
      </p:sp>
      <p:sp>
        <p:nvSpPr>
          <p:cNvPr id="7" name="Прямоугольник 6">
            <a:extLst>
              <a:ext uri="{FF2B5EF4-FFF2-40B4-BE49-F238E27FC236}"/>
            </a:extLst>
          </p:cNvPr>
          <p:cNvSpPr/>
          <p:nvPr/>
        </p:nvSpPr>
        <p:spPr>
          <a:xfrm>
            <a:off x="3122613" y="1703388"/>
            <a:ext cx="8816975" cy="220821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600" dirty="0">
                <a:ea typeface="Calibri" panose="020F0502020204030204" pitchFamily="34" charset="0"/>
                <a:cs typeface="Times New Roman" panose="02020603050405020304" pitchFamily="18" charset="0"/>
              </a:rPr>
              <a:t>о требованиях к локальным нормативным актам работодателей; </a:t>
            </a:r>
          </a:p>
          <a:p>
            <a:pPr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ru-RU" sz="1600" dirty="0">
                <a:ea typeface="Calibri" panose="020F0502020204030204" pitchFamily="34" charset="0"/>
                <a:cs typeface="Times New Roman" panose="02020603050405020304" pitchFamily="18" charset="0"/>
              </a:rPr>
              <a:t>- о финансовом обеспечении обязательств по заработной плате и иным выплатам; </a:t>
            </a:r>
          </a:p>
          <a:p>
            <a:pPr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ru-RU" sz="1600" dirty="0">
                <a:ea typeface="Calibri" panose="020F0502020204030204" pitchFamily="34" charset="0"/>
                <a:cs typeface="Times New Roman" panose="02020603050405020304" pitchFamily="18" charset="0"/>
              </a:rPr>
              <a:t>- об определении размеров должностных окладов и размеров ставок заработной платы; </a:t>
            </a:r>
          </a:p>
          <a:p>
            <a:pPr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ru-RU" sz="1600" dirty="0">
                <a:ea typeface="Calibri" panose="020F0502020204030204" pitchFamily="34" charset="0"/>
                <a:cs typeface="Times New Roman" panose="02020603050405020304" pitchFamily="18" charset="0"/>
              </a:rPr>
              <a:t>- об особенностях оплаты труда отдельных педагогических работников;</a:t>
            </a:r>
          </a:p>
          <a:p>
            <a:pPr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ru-RU" sz="1600" dirty="0">
                <a:ea typeface="Calibri" panose="020F0502020204030204" pitchFamily="34" charset="0"/>
                <a:cs typeface="Times New Roman" panose="02020603050405020304" pitchFamily="18" charset="0"/>
              </a:rPr>
              <a:t> - о выплатах компенсационного и стимулирующего характера;</a:t>
            </a:r>
          </a:p>
          <a:p>
            <a:pPr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ru-RU" sz="1600" dirty="0">
                <a:ea typeface="Calibri" panose="020F0502020204030204" pitchFamily="34" charset="0"/>
                <a:cs typeface="Times New Roman" panose="02020603050405020304" pitchFamily="18" charset="0"/>
              </a:rPr>
              <a:t>- об условиях оплаты труда руководителей организаций, их заместителей и главных бухгалтеров. </a:t>
            </a:r>
          </a:p>
        </p:txBody>
      </p:sp>
      <p:sp>
        <p:nvSpPr>
          <p:cNvPr id="19462" name="Прямоугольник 7"/>
          <p:cNvSpPr>
            <a:spLocks noChangeArrowheads="1"/>
          </p:cNvSpPr>
          <p:nvPr/>
        </p:nvSpPr>
        <p:spPr bwMode="auto">
          <a:xfrm>
            <a:off x="414338" y="4176713"/>
            <a:ext cx="11688762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>
                <a:latin typeface="Calibri" pitchFamily="34" charset="0"/>
                <a:ea typeface="Calibri" pitchFamily="34" charset="0"/>
                <a:cs typeface="Times New Roman" pitchFamily="18" charset="0"/>
              </a:rPr>
              <a:t>Указывается, что система оплаты труда работников организаций (включая размеры окладов (должностных окладов), ставок заработной платы, доплат и надбавок компенсационного характера (в том числе за работу в условиях, отклоняющихся от нормальных), доплат и надбавок стимулирующего характера, систему премирования) устанавливается коллективным договором, локальными нормативными актами в соответствии с трудовым законодательством и иными нормативными правовыми актами, содержащими нормы трудового права.</a:t>
            </a:r>
          </a:p>
        </p:txBody>
      </p:sp>
      <p:sp>
        <p:nvSpPr>
          <p:cNvPr id="19463" name="Прямоугольник 8"/>
          <p:cNvSpPr>
            <a:spLocks noChangeArrowheads="1"/>
          </p:cNvSpPr>
          <p:nvPr/>
        </p:nvSpPr>
        <p:spPr bwMode="auto">
          <a:xfrm>
            <a:off x="2478088" y="5856288"/>
            <a:ext cx="8196262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>
                <a:latin typeface="Calibri" pitchFamily="34" charset="0"/>
                <a:ea typeface="Calibri" pitchFamily="34" charset="0"/>
                <a:cs typeface="Times New Roman" pitchFamily="18" charset="0"/>
              </a:rPr>
              <a:t>Кроме того, приводится форма тарификационного списка работников на год.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омер слайда 2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C62B8-5CAB-4C99-BCBE-C96B52DC7439}" type="slidenum">
              <a:rPr lang="ru-RU"/>
              <a:pPr>
                <a:defRPr/>
              </a:pPr>
              <a:t>7</a:t>
            </a:fld>
            <a:endParaRPr lang="ru-RU"/>
          </a:p>
        </p:txBody>
      </p:sp>
      <p:sp>
        <p:nvSpPr>
          <p:cNvPr id="20483" name="Прямоугольник 3"/>
          <p:cNvSpPr>
            <a:spLocks noChangeArrowheads="1"/>
          </p:cNvSpPr>
          <p:nvPr/>
        </p:nvSpPr>
        <p:spPr bwMode="auto">
          <a:xfrm>
            <a:off x="522288" y="136525"/>
            <a:ext cx="11147425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>
                <a:solidFill>
                  <a:srgbClr val="990099"/>
                </a:solidFill>
                <a:latin typeface="Helvetica" pitchFamily="34" charset="0"/>
                <a:cs typeface="Times New Roman" pitchFamily="18" charset="0"/>
                <a:hlinkClick r:id="rId2"/>
              </a:rPr>
              <a:t>Постановление Конституционного Суда РФ от 07.12.2017 N 38-П</a:t>
            </a:r>
            <a:br>
              <a:rPr lang="ru-RU" b="1">
                <a:solidFill>
                  <a:srgbClr val="990099"/>
                </a:solidFill>
                <a:latin typeface="Helvetica" pitchFamily="34" charset="0"/>
                <a:cs typeface="Times New Roman" pitchFamily="18" charset="0"/>
                <a:hlinkClick r:id="rId2"/>
              </a:rPr>
            </a:br>
            <a:r>
              <a:rPr lang="ru-RU" sz="1600" b="1">
                <a:latin typeface="Helvetica" pitchFamily="34" charset="0"/>
                <a:cs typeface="Times New Roman" pitchFamily="18" charset="0"/>
                <a:hlinkClick r:id="rId2"/>
              </a:rPr>
              <a:t>"По делу о проверке конституционности положений статьи 129, частей первой и третьей статьи 133, частей первой, второй, третьей, четвертой и одиннадцатой статьи 133.1 Трудового кодекса Российской Федерации в связи с жалобами граждан В.С. Григорьевой, О.Л. Дейдей, Н.А. Капуриной и И.Я. Кураш"</a:t>
            </a:r>
            <a:endParaRPr lang="ru-RU" sz="16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>
                <a:solidFill>
                  <a:srgbClr val="000000"/>
                </a:solidFill>
                <a:latin typeface="Helvetica" pitchFamily="34" charset="0"/>
                <a:cs typeface="Times New Roman" pitchFamily="18" charset="0"/>
              </a:rPr>
              <a:t>Районный коэффициент и процентная надбавка, начисляемые в связи с работой в местностях с особыми климатическими условиями, в том числе в районах Крайнего Севера и приравненных к ним местностях, не могут включаться в состав минимального размера оплаты труда</a:t>
            </a:r>
            <a:endParaRPr lang="ru-RU" sz="16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17800" y="2468563"/>
            <a:ext cx="6708775" cy="20304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В редакции Трудового кодекса до 2007 года минимальная зарплата не включала в себя доплаты и надбавки, в том числе за работу в особых климатических условиях.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В 2007 году законодатель убрал это правило из Трудового кодекса, из-за чего работодатели стали считать  минимальную зарплату  с учетом надбавок и районных коэффициентов и устанавливать оклад на уровне 2,5 – 3 тыс. руб.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498725" y="5014913"/>
            <a:ext cx="7315200" cy="6461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Верховный Суд встал на сторону работодателей и признал такую практику законной (определение от 19.09.2016 № 51-КГ16-10).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824B54-A563-4665-A064-B254B2F61F6A}" type="slidenum">
              <a:rPr lang="ru-RU"/>
              <a:pPr>
                <a:defRPr/>
              </a:pPr>
              <a:t>8</a:t>
            </a:fld>
            <a:endParaRPr lang="ru-RU"/>
          </a:p>
        </p:txBody>
      </p:sp>
      <p:sp>
        <p:nvSpPr>
          <p:cNvPr id="4" name="Прямоугольник 3">
            <a:extLst>
              <a:ext uri="{FF2B5EF4-FFF2-40B4-BE49-F238E27FC236}"/>
            </a:extLst>
          </p:cNvPr>
          <p:cNvSpPr/>
          <p:nvPr/>
        </p:nvSpPr>
        <p:spPr>
          <a:xfrm>
            <a:off x="309563" y="166688"/>
            <a:ext cx="11590337" cy="2032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Конституционный Суд указал, что у каждого работника есть право на зарплату не ниже МРОТ, а его величину законодатель устанавливает одновременно на всей территории России.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70C0"/>
                </a:solidFill>
                <a:latin typeface="+mn-lt"/>
                <a:cs typeface="+mn-cs"/>
              </a:rPr>
              <a:t>Географическое расположение страны обязывает учитывать негативное воздействие на здоровье работника в особых климатических условиях. Для этого законодатель установил районные  коэффициенты и процентные надбавки, которые работодатель должен платить после того, как обеспечит работника зарплатой не ниже МРОТ. В противном случае работодатель нарушит право сотрудника на компенсацию работы в неблагоприятных условиях.</a:t>
            </a:r>
          </a:p>
        </p:txBody>
      </p:sp>
      <p:sp>
        <p:nvSpPr>
          <p:cNvPr id="21507" name="Прямоугольник 5"/>
          <p:cNvSpPr>
            <a:spLocks noChangeArrowheads="1"/>
          </p:cNvSpPr>
          <p:nvPr/>
        </p:nvSpPr>
        <p:spPr bwMode="auto">
          <a:xfrm>
            <a:off x="309563" y="2874963"/>
            <a:ext cx="3005137" cy="14779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Новый размер МРОТ должны учитывать все работодатели, когда считают средний заработок и платят социальные пособия.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89388" y="2355850"/>
            <a:ext cx="4213225" cy="3698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Кто должен применять новые правила </a:t>
            </a:r>
          </a:p>
        </p:txBody>
      </p:sp>
      <p:sp>
        <p:nvSpPr>
          <p:cNvPr id="21509" name="Прямоугольник 7"/>
          <p:cNvSpPr>
            <a:spLocks noChangeArrowheads="1"/>
          </p:cNvSpPr>
          <p:nvPr/>
        </p:nvSpPr>
        <p:spPr bwMode="auto">
          <a:xfrm>
            <a:off x="3606800" y="2835275"/>
            <a:ext cx="8024813" cy="23082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Кроме того, новый МРОТ обязаны учитывать работодатели, которые платят минимальную зарплату, и при этом:</a:t>
            </a:r>
          </a:p>
          <a:p>
            <a:pPr>
              <a:buFont typeface="Arial" charset="0"/>
              <a:buChar char="•"/>
            </a:pPr>
            <a:r>
              <a:rPr lang="ru-RU">
                <a:latin typeface="Calibri" pitchFamily="34" charset="0"/>
              </a:rPr>
              <a:t>получают финансирование из федерального бюджета;</a:t>
            </a:r>
          </a:p>
          <a:p>
            <a:pPr>
              <a:buFont typeface="Arial" charset="0"/>
              <a:buChar char="•"/>
            </a:pPr>
            <a:r>
              <a:rPr lang="ru-RU">
                <a:latin typeface="Calibri" pitchFamily="34" charset="0"/>
              </a:rPr>
              <a:t>действуют в регионе, который не установил минимальный размер заработной платы выше, чем федеральный МРОТ;</a:t>
            </a:r>
          </a:p>
          <a:p>
            <a:pPr>
              <a:buFont typeface="Arial" charset="0"/>
              <a:buChar char="•"/>
            </a:pPr>
            <a:r>
              <a:rPr lang="ru-RU">
                <a:latin typeface="Calibri" pitchFamily="34" charset="0"/>
              </a:rPr>
              <a:t>не присоединились к региональному соглашению с повышенным размером минимальной зарплаты в субъекте.</a:t>
            </a:r>
          </a:p>
          <a:p>
            <a:pPr>
              <a:buFont typeface="Arial" charset="0"/>
              <a:buChar char="•"/>
            </a:pPr>
            <a:r>
              <a:rPr lang="ru-RU">
                <a:latin typeface="Calibri" pitchFamily="34" charset="0"/>
              </a:rPr>
              <a:t>85% прожиточного минимума размер нового МРОТ</a:t>
            </a:r>
          </a:p>
        </p:txBody>
      </p:sp>
      <p:sp>
        <p:nvSpPr>
          <p:cNvPr id="21510" name="Прямоугольник 8"/>
          <p:cNvSpPr>
            <a:spLocks noChangeArrowheads="1"/>
          </p:cNvSpPr>
          <p:nvPr/>
        </p:nvSpPr>
        <p:spPr bwMode="auto">
          <a:xfrm>
            <a:off x="947738" y="5360988"/>
            <a:ext cx="10406062" cy="6477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Calibri" pitchFamily="34" charset="0"/>
              </a:rPr>
              <a:t>Остальные работодатели, когда определяют минимальный заработок сотрудников компании, ориентируются на  региональный минимум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омер слайда 2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F706C2-C8A6-432D-9A65-EB1110138A65}" type="slidenum">
              <a:rPr lang="ru-RU"/>
              <a:pPr>
                <a:defRPr/>
              </a:pPr>
              <a:t>9</a:t>
            </a:fld>
            <a:endParaRPr lang="ru-RU"/>
          </a:p>
        </p:txBody>
      </p:sp>
      <p:sp>
        <p:nvSpPr>
          <p:cNvPr id="22531" name="Прямоугольник 3"/>
          <p:cNvSpPr>
            <a:spLocks noChangeArrowheads="1"/>
          </p:cNvSpPr>
          <p:nvPr/>
        </p:nvSpPr>
        <p:spPr bwMode="auto">
          <a:xfrm>
            <a:off x="673100" y="490538"/>
            <a:ext cx="3432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Calibri" pitchFamily="34" charset="0"/>
              </a:rPr>
              <a:t>ПЕРЕСМОТРЕЛИ РАСЧЕТ АВАНСА</a:t>
            </a:r>
          </a:p>
        </p:txBody>
      </p:sp>
      <p:sp>
        <p:nvSpPr>
          <p:cNvPr id="5" name="Прямоугольник 4">
            <a:extLst>
              <a:ext uri="{FF2B5EF4-FFF2-40B4-BE49-F238E27FC236}"/>
            </a:extLst>
          </p:cNvPr>
          <p:cNvSpPr/>
          <p:nvPr/>
        </p:nvSpPr>
        <p:spPr>
          <a:xfrm>
            <a:off x="485775" y="860425"/>
            <a:ext cx="11452225" cy="230822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  <a:cs typeface="+mn-cs"/>
              </a:rPr>
              <a:t>Что изменилось.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Зарплату за первую половину месяца нужно выплачивать исходя из времени, которое сотрудник фактически отработал. Такую позицию сформировал Минтруд, письмо от 10.08.2017 № 14–1/В-725.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Министерство заявило, что компании, которые уменьшают размер заработной платы за первую половину месяца, нарушают правила оплаты труда, и за это их нужно штрафовать. Минтруд считает, что такими действиями работодатель ухудшает трудовые права работников и допускает дискриминацию в сфере труда.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  <a:cs typeface="+mn-cs"/>
              </a:rPr>
              <a:t>Поэтому ГИТ теперь проверяет не только сроки выплаты аванса, но и размер таких выплат.</a:t>
            </a:r>
          </a:p>
        </p:txBody>
      </p:sp>
      <p:sp>
        <p:nvSpPr>
          <p:cNvPr id="6" name="Прямоугольник 5">
            <a:extLst>
              <a:ext uri="{FF2B5EF4-FFF2-40B4-BE49-F238E27FC236}"/>
            </a:extLst>
          </p:cNvPr>
          <p:cNvSpPr/>
          <p:nvPr/>
        </p:nvSpPr>
        <p:spPr>
          <a:xfrm>
            <a:off x="485775" y="3436938"/>
            <a:ext cx="11528425" cy="31130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Чтобы избежать спорных ситуаций с работниками и претензий инспектора, рекомендуется придерживаться позиции Минтруда. Несмотря на то, что ТК требований к размеру аванса не устанавливает, выплачивайте зарплату за первую половину месяца исходя из времени, которое сотрудник отработал.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Когда определяете зарплату за первую половину месяца, учитывайте оклад или тарифную ставку и компенсационные выплаты, размер которых не зависит от оценки итогов работы за месяц и выполнения месячной нормы рабочего времени и норм труда.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Это, например, надбавки и доплаты за работу в ночное время, труд во вредных или опасных условиях, совмещение должностей, профессиональное мастерство, стаж работы и др.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3549</TotalTime>
  <Words>2234</Words>
  <Application>Microsoft Office PowerPoint</Application>
  <PresentationFormat>Произвольный</PresentationFormat>
  <Paragraphs>233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 Light</vt:lpstr>
      <vt:lpstr>Calibri</vt:lpstr>
      <vt:lpstr>Times New Roman</vt:lpstr>
      <vt:lpstr>Helvetica</vt:lpstr>
      <vt:lpstr>等线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Сергей</cp:lastModifiedBy>
  <cp:revision>83</cp:revision>
  <dcterms:created xsi:type="dcterms:W3CDTF">2018-01-05T04:13:17Z</dcterms:created>
  <dcterms:modified xsi:type="dcterms:W3CDTF">2018-04-28T03:05:14Z</dcterms:modified>
</cp:coreProperties>
</file>