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91"/>
  </p:notesMasterIdLst>
  <p:sldIdLst>
    <p:sldId id="458" r:id="rId2"/>
    <p:sldId id="691" r:id="rId3"/>
    <p:sldId id="536" r:id="rId4"/>
    <p:sldId id="607" r:id="rId5"/>
    <p:sldId id="757" r:id="rId6"/>
    <p:sldId id="658" r:id="rId7"/>
    <p:sldId id="657" r:id="rId8"/>
    <p:sldId id="698" r:id="rId9"/>
    <p:sldId id="679" r:id="rId10"/>
    <p:sldId id="735" r:id="rId11"/>
    <p:sldId id="749" r:id="rId12"/>
    <p:sldId id="546" r:id="rId13"/>
    <p:sldId id="750" r:id="rId14"/>
    <p:sldId id="590" r:id="rId15"/>
    <p:sldId id="758" r:id="rId16"/>
    <p:sldId id="759" r:id="rId17"/>
    <p:sldId id="754" r:id="rId18"/>
    <p:sldId id="740" r:id="rId19"/>
    <p:sldId id="701" r:id="rId20"/>
    <p:sldId id="703" r:id="rId21"/>
    <p:sldId id="741" r:id="rId22"/>
    <p:sldId id="742" r:id="rId23"/>
    <p:sldId id="706" r:id="rId24"/>
    <p:sldId id="756" r:id="rId25"/>
    <p:sldId id="704" r:id="rId26"/>
    <p:sldId id="705" r:id="rId27"/>
    <p:sldId id="707" r:id="rId28"/>
    <p:sldId id="708" r:id="rId29"/>
    <p:sldId id="709" r:id="rId30"/>
    <p:sldId id="710" r:id="rId31"/>
    <p:sldId id="711" r:id="rId32"/>
    <p:sldId id="712" r:id="rId33"/>
    <p:sldId id="713" r:id="rId34"/>
    <p:sldId id="714" r:id="rId35"/>
    <p:sldId id="715" r:id="rId36"/>
    <p:sldId id="716" r:id="rId37"/>
    <p:sldId id="739" r:id="rId38"/>
    <p:sldId id="719" r:id="rId39"/>
    <p:sldId id="720" r:id="rId40"/>
    <p:sldId id="721" r:id="rId41"/>
    <p:sldId id="722" r:id="rId42"/>
    <p:sldId id="723" r:id="rId43"/>
    <p:sldId id="724" r:id="rId44"/>
    <p:sldId id="692" r:id="rId45"/>
    <p:sldId id="693" r:id="rId46"/>
    <p:sldId id="612" r:id="rId47"/>
    <p:sldId id="664" r:id="rId48"/>
    <p:sldId id="665" r:id="rId49"/>
    <p:sldId id="680" r:id="rId50"/>
    <p:sldId id="681" r:id="rId51"/>
    <p:sldId id="627" r:id="rId52"/>
    <p:sldId id="671" r:id="rId53"/>
    <p:sldId id="604" r:id="rId54"/>
    <p:sldId id="605" r:id="rId55"/>
    <p:sldId id="675" r:id="rId56"/>
    <p:sldId id="676" r:id="rId57"/>
    <p:sldId id="760" r:id="rId58"/>
    <p:sldId id="744" r:id="rId59"/>
    <p:sldId id="678" r:id="rId60"/>
    <p:sldId id="694" r:id="rId61"/>
    <p:sldId id="695" r:id="rId62"/>
    <p:sldId id="745" r:id="rId63"/>
    <p:sldId id="696" r:id="rId64"/>
    <p:sldId id="682" r:id="rId65"/>
    <p:sldId id="592" r:id="rId66"/>
    <p:sldId id="729" r:id="rId67"/>
    <p:sldId id="684" r:id="rId68"/>
    <p:sldId id="753" r:id="rId69"/>
    <p:sldId id="738" r:id="rId70"/>
    <p:sldId id="731" r:id="rId71"/>
    <p:sldId id="732" r:id="rId72"/>
    <p:sldId id="761" r:id="rId73"/>
    <p:sldId id="730" r:id="rId74"/>
    <p:sldId id="733" r:id="rId75"/>
    <p:sldId id="685" r:id="rId76"/>
    <p:sldId id="736" r:id="rId77"/>
    <p:sldId id="762" r:id="rId78"/>
    <p:sldId id="752" r:id="rId79"/>
    <p:sldId id="755" r:id="rId80"/>
    <p:sldId id="697" r:id="rId81"/>
    <p:sldId id="748" r:id="rId82"/>
    <p:sldId id="636" r:id="rId83"/>
    <p:sldId id="690" r:id="rId84"/>
    <p:sldId id="686" r:id="rId85"/>
    <p:sldId id="687" r:id="rId86"/>
    <p:sldId id="688" r:id="rId87"/>
    <p:sldId id="689" r:id="rId88"/>
    <p:sldId id="746" r:id="rId89"/>
    <p:sldId id="575" r:id="rId9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66"/>
    <a:srgbClr val="9999FF"/>
    <a:srgbClr val="FFFF66"/>
    <a:srgbClr val="FFFF99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7" autoAdjust="0"/>
    <p:restoredTop sz="97707" autoAdjust="0"/>
  </p:normalViewPr>
  <p:slideViewPr>
    <p:cSldViewPr>
      <p:cViewPr varScale="1">
        <p:scale>
          <a:sx n="110" d="100"/>
          <a:sy n="110" d="100"/>
        </p:scale>
        <p:origin x="163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080246913580271E-2"/>
                  <c:y val="-2.52542939480503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161-439A-BD5B-F5C2B52D61B3}"/>
                </c:ext>
              </c:extLst>
            </c:dLbl>
            <c:dLbl>
              <c:idx val="1"/>
              <c:layout>
                <c:manualLayout>
                  <c:x val="-1.3888888888889129E-2"/>
                  <c:y val="-2.2448261287156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161-439A-BD5B-F5C2B52D61B3}"/>
                </c:ext>
              </c:extLst>
            </c:dLbl>
            <c:dLbl>
              <c:idx val="2"/>
              <c:layout>
                <c:manualLayout>
                  <c:x val="-1.5432098765432337E-2"/>
                  <c:y val="-3.08663592698394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161-439A-BD5B-F5C2B52D61B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ООУ</c:v>
                </c:pt>
                <c:pt idx="1">
                  <c:v>ДОУ</c:v>
                </c:pt>
                <c:pt idx="2">
                  <c:v>ДО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116.4</c:v>
                </c:pt>
                <c:pt idx="1">
                  <c:v>57.9</c:v>
                </c:pt>
                <c:pt idx="2">
                  <c:v>35.9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161-439A-BD5B-F5C2B52D61B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4762486188075394E-3"/>
                  <c:y val="-2.22205819331555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161-439A-BD5B-F5C2B52D61B3}"/>
                </c:ext>
              </c:extLst>
            </c:dLbl>
            <c:dLbl>
              <c:idx val="1"/>
              <c:layout>
                <c:manualLayout>
                  <c:x val="1.0826741597353601E-2"/>
                  <c:y val="-4.01815083365701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161-439A-BD5B-F5C2B52D61B3}"/>
                </c:ext>
              </c:extLst>
            </c:dLbl>
            <c:dLbl>
              <c:idx val="2"/>
              <c:layout>
                <c:manualLayout>
                  <c:x val="1.0737817594884231E-2"/>
                  <c:y val="-2.78325204347372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161-439A-BD5B-F5C2B52D61B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ООУ</c:v>
                </c:pt>
                <c:pt idx="1">
                  <c:v>ДОУ</c:v>
                </c:pt>
                <c:pt idx="2">
                  <c:v>ДО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116.5</c:v>
                </c:pt>
                <c:pt idx="1">
                  <c:v>56.6</c:v>
                </c:pt>
                <c:pt idx="2">
                  <c:v>56.5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161-439A-BD5B-F5C2B52D61B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1.5512841090120364E-3"/>
                  <c:y val="-2.12361696160815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161-439A-BD5B-F5C2B52D61B3}"/>
                </c:ext>
              </c:extLst>
            </c:dLbl>
            <c:dLbl>
              <c:idx val="2"/>
              <c:layout>
                <c:manualLayout>
                  <c:x val="2.6371829853204624E-2"/>
                  <c:y val="-3.0337385165830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161-439A-BD5B-F5C2B52D61B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ООУ</c:v>
                </c:pt>
                <c:pt idx="1">
                  <c:v>ДОУ</c:v>
                </c:pt>
                <c:pt idx="2">
                  <c:v>ДО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155.30000000000001</c:v>
                </c:pt>
                <c:pt idx="1">
                  <c:v>72.099999999999994</c:v>
                </c:pt>
                <c:pt idx="2">
                  <c:v>66.400000000000006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161-439A-BD5B-F5C2B52D61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2091776"/>
        <c:axId val="67276800"/>
        <c:axId val="0"/>
      </c:bar3DChart>
      <c:catAx>
        <c:axId val="122091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7276800"/>
        <c:crosses val="autoZero"/>
        <c:auto val="1"/>
        <c:lblAlgn val="ctr"/>
        <c:lblOffset val="100"/>
        <c:noMultiLvlLbl val="0"/>
      </c:catAx>
      <c:valAx>
        <c:axId val="672768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209177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НСО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9.2592592592594652E-3"/>
                  <c:y val="-3.36723919307338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262-40E4-973C-A0BB6EA539E3}"/>
                </c:ext>
              </c:extLst>
            </c:dLbl>
            <c:dLbl>
              <c:idx val="1"/>
              <c:layout>
                <c:manualLayout>
                  <c:x val="-3.0864197530864629E-3"/>
                  <c:y val="-3.36723919307338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262-40E4-973C-A0BB6EA539E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русский язык</c:v>
                </c:pt>
                <c:pt idx="1">
                  <c:v>математика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68.8</c:v>
                </c:pt>
                <c:pt idx="1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262-40E4-973C-A0BB6EA539E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Краснозерский район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2.244826128715601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68,</a:t>
                    </a:r>
                    <a:r>
                      <a:rPr lang="ru-RU" dirty="0"/>
                      <a:t>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262-40E4-973C-A0BB6EA539E3}"/>
                </c:ext>
              </c:extLst>
            </c:dLbl>
            <c:dLbl>
              <c:idx val="1"/>
              <c:layout>
                <c:manualLayout>
                  <c:x val="4.6296296296296988E-3"/>
                  <c:y val="-2.2448261287156011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49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262-40E4-973C-A0BB6EA539E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русский язык</c:v>
                </c:pt>
                <c:pt idx="1">
                  <c:v>математика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68.25</c:v>
                </c:pt>
                <c:pt idx="1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262-40E4-973C-A0BB6EA539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292928"/>
        <c:axId val="109294720"/>
        <c:axId val="0"/>
      </c:bar3DChart>
      <c:catAx>
        <c:axId val="1092929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9294720"/>
        <c:crosses val="autoZero"/>
        <c:auto val="1"/>
        <c:lblAlgn val="ctr"/>
        <c:lblOffset val="100"/>
        <c:noMultiLvlLbl val="0"/>
      </c:catAx>
      <c:valAx>
        <c:axId val="1092947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929292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инклюзивно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0061728395061741E-2"/>
                  <c:y val="-4.11160058737151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0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B93-48AD-8178-F0781008FC88}"/>
                </c:ext>
              </c:extLst>
            </c:dLbl>
            <c:dLbl>
              <c:idx val="1"/>
              <c:layout>
                <c:manualLayout>
                  <c:x val="3.0864197530864612E-2"/>
                  <c:y val="-5.286343612335027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0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B93-48AD-8178-F0781008FC88}"/>
                </c:ext>
              </c:extLst>
            </c:dLbl>
            <c:dLbl>
              <c:idx val="2"/>
              <c:layout>
                <c:manualLayout>
                  <c:x val="1.5432098765432356E-2"/>
                  <c:y val="-3.30053060377520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0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B93-48AD-8178-F0781008FC8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2014-2015 уч.год</c:v>
                </c:pt>
                <c:pt idx="1">
                  <c:v>2015-2016 уч.год</c:v>
                </c:pt>
                <c:pt idx="2">
                  <c:v>2016-2017 уч.год</c:v>
                </c:pt>
                <c:pt idx="3">
                  <c:v>2017-2018 уч.г.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259</c:v>
                </c:pt>
                <c:pt idx="1">
                  <c:v>316</c:v>
                </c:pt>
                <c:pt idx="2">
                  <c:v>285</c:v>
                </c:pt>
                <c:pt idx="3">
                  <c:v>298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B93-48AD-8178-F0781008FC8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 дому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888888888889249E-2"/>
                  <c:y val="-6.4610866372980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B93-48AD-8178-F0781008FC88}"/>
                </c:ext>
              </c:extLst>
            </c:dLbl>
            <c:dLbl>
              <c:idx val="1"/>
              <c:layout>
                <c:manualLayout>
                  <c:x val="2.3148148148148147E-2"/>
                  <c:y val="-6.7547723935389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B93-48AD-8178-F0781008FC8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2014-2015 уч.год</c:v>
                </c:pt>
                <c:pt idx="1">
                  <c:v>2015-2016 уч.год</c:v>
                </c:pt>
                <c:pt idx="2">
                  <c:v>2016-2017 уч.год</c:v>
                </c:pt>
                <c:pt idx="3">
                  <c:v>2017-2018 уч.г.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25</c:v>
                </c:pt>
                <c:pt idx="1">
                  <c:v>19</c:v>
                </c:pt>
                <c:pt idx="2">
                  <c:v>33</c:v>
                </c:pt>
                <c:pt idx="3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B93-48AD-8178-F0781008FC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372544"/>
        <c:axId val="109374080"/>
        <c:axId val="0"/>
      </c:bar3DChart>
      <c:catAx>
        <c:axId val="1093725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9374080"/>
        <c:crosses val="autoZero"/>
        <c:auto val="1"/>
        <c:lblAlgn val="ctr"/>
        <c:lblOffset val="100"/>
        <c:noMultiLvlLbl val="0"/>
      </c:catAx>
      <c:valAx>
        <c:axId val="1093740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937254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высшая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2015г.</c:v>
                </c:pt>
                <c:pt idx="1">
                  <c:v>2016г.</c:v>
                </c:pt>
                <c:pt idx="2">
                  <c:v>2017г.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0.14000000000000001</c:v>
                </c:pt>
                <c:pt idx="1">
                  <c:v>0.15000000000000024</c:v>
                </c:pt>
                <c:pt idx="2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93-4DD8-B3D9-8AEED636BFF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первая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2015г.</c:v>
                </c:pt>
                <c:pt idx="1">
                  <c:v>2016г.</c:v>
                </c:pt>
                <c:pt idx="2">
                  <c:v>2017г.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0.43000000000000038</c:v>
                </c:pt>
                <c:pt idx="1">
                  <c:v>0.45</c:v>
                </c:pt>
                <c:pt idx="2">
                  <c:v>0.43000000000000038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93-4DD8-B3D9-8AEED636BF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016704"/>
        <c:axId val="105018496"/>
        <c:axId val="0"/>
      </c:bar3DChart>
      <c:catAx>
        <c:axId val="1050167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5018496"/>
        <c:crosses val="autoZero"/>
        <c:auto val="1"/>
        <c:lblAlgn val="ctr"/>
        <c:lblOffset val="100"/>
        <c:noMultiLvlLbl val="0"/>
      </c:catAx>
      <c:valAx>
        <c:axId val="10501849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0501670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2014 г.</c:v>
                </c:pt>
                <c:pt idx="1">
                  <c:v>2015 г.</c:v>
                </c:pt>
                <c:pt idx="2">
                  <c:v>2016 г.</c:v>
                </c:pt>
                <c:pt idx="3">
                  <c:v>2017г.</c:v>
                </c:pt>
                <c:pt idx="4">
                  <c:v>2018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</c:v>
                </c:pt>
                <c:pt idx="1">
                  <c:v>0</c:v>
                </c:pt>
                <c:pt idx="2">
                  <c:v>0</c:v>
                </c:pt>
                <c:pt idx="3">
                  <c:v>9</c:v>
                </c:pt>
                <c:pt idx="4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82-4460-B798-D8CD50AC98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166336"/>
        <c:axId val="105167872"/>
        <c:axId val="0"/>
      </c:bar3DChart>
      <c:catAx>
        <c:axId val="105166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05167872"/>
        <c:crosses val="autoZero"/>
        <c:auto val="1"/>
        <c:lblAlgn val="ctr"/>
        <c:lblOffset val="100"/>
        <c:noMultiLvlLbl val="0"/>
      </c:catAx>
      <c:valAx>
        <c:axId val="1051678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51663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4265514532600268E-3"/>
                  <c:y val="-2.24989927335086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A3F-45EB-AF43-336F01910A08}"/>
                </c:ext>
              </c:extLst>
            </c:dLbl>
            <c:dLbl>
              <c:idx val="1"/>
              <c:layout>
                <c:manualLayout>
                  <c:x val="1.2568735271013381E-2"/>
                  <c:y val="-4.17838436479446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3F-45EB-AF43-336F01910A08}"/>
                </c:ext>
              </c:extLst>
            </c:dLbl>
            <c:dLbl>
              <c:idx val="2"/>
              <c:layout>
                <c:manualLayout>
                  <c:x val="1.8853102906520033E-2"/>
                  <c:y val="-1.92848509144363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A3F-45EB-AF43-336F01910A0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2014 г.</c:v>
                </c:pt>
                <c:pt idx="1">
                  <c:v>2015 г.</c:v>
                </c:pt>
                <c:pt idx="2">
                  <c:v>2016 г.</c:v>
                </c:pt>
                <c:pt idx="3">
                  <c:v>2017г.</c:v>
                </c:pt>
                <c:pt idx="4">
                  <c:v>2018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</c:v>
                </c:pt>
                <c:pt idx="1">
                  <c:v>10</c:v>
                </c:pt>
                <c:pt idx="2">
                  <c:v>9</c:v>
                </c:pt>
                <c:pt idx="3">
                  <c:v>19</c:v>
                </c:pt>
                <c:pt idx="4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A3F-45EB-AF43-336F01910A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4737408"/>
        <c:axId val="104747392"/>
        <c:axId val="0"/>
      </c:bar3DChart>
      <c:catAx>
        <c:axId val="1047374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04747392"/>
        <c:crosses val="autoZero"/>
        <c:auto val="1"/>
        <c:lblAlgn val="ctr"/>
        <c:lblOffset val="100"/>
        <c:noMultiLvlLbl val="0"/>
      </c:catAx>
      <c:valAx>
        <c:axId val="1047473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47374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797013005499484"/>
          <c:y val="4.4042139257254302E-2"/>
          <c:w val="0.83447260200255524"/>
          <c:h val="0.8160583167526840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ДОУ</c:v>
                </c:pt>
                <c:pt idx="1">
                  <c:v>ОУ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95</c:v>
                </c:pt>
                <c:pt idx="1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EE-4281-9CA5-7174E38A7B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55"/>
        <c:shape val="cylinder"/>
        <c:axId val="104779776"/>
        <c:axId val="104781312"/>
        <c:axId val="0"/>
      </c:bar3DChart>
      <c:catAx>
        <c:axId val="1047797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04781312"/>
        <c:crosses val="autoZero"/>
        <c:auto val="1"/>
        <c:lblAlgn val="ctr"/>
        <c:lblOffset val="100"/>
        <c:noMultiLvlLbl val="0"/>
      </c:catAx>
      <c:valAx>
        <c:axId val="104781312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04779776"/>
        <c:crosses val="autoZero"/>
        <c:crossBetween val="between"/>
        <c:majorUnit val="10"/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D21CCB-5BB8-4EFA-8741-4973E3995730}" type="doc">
      <dgm:prSet loTypeId="urn:microsoft.com/office/officeart/2005/8/layout/radial2" loCatId="relationship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73011F09-046F-4AB1-A488-19E2E861E4F2}">
      <dgm:prSet phldrT="[Текст]"/>
      <dgm:spPr/>
      <dgm:t>
        <a:bodyPr/>
        <a:lstStyle/>
        <a:p>
          <a:r>
            <a:rPr lang="ru-RU" dirty="0"/>
            <a:t>ОСНОВНОЕ  И СРЕДНЕЕ ОБРАЗОВАНИЕ</a:t>
          </a:r>
        </a:p>
      </dgm:t>
    </dgm:pt>
    <dgm:pt modelId="{2E9595CC-DE60-4601-84AE-65EFB5B69747}" type="parTrans" cxnId="{D291B8C8-7655-4AE3-AE15-C2D557A6EE0D}">
      <dgm:prSet/>
      <dgm:spPr/>
      <dgm:t>
        <a:bodyPr/>
        <a:lstStyle/>
        <a:p>
          <a:endParaRPr lang="ru-RU" dirty="0"/>
        </a:p>
      </dgm:t>
    </dgm:pt>
    <dgm:pt modelId="{949AACFE-DB18-4146-8856-02F9859BFFF9}" type="sibTrans" cxnId="{D291B8C8-7655-4AE3-AE15-C2D557A6EE0D}">
      <dgm:prSet/>
      <dgm:spPr/>
      <dgm:t>
        <a:bodyPr/>
        <a:lstStyle/>
        <a:p>
          <a:endParaRPr lang="ru-RU" dirty="0"/>
        </a:p>
      </dgm:t>
    </dgm:pt>
    <dgm:pt modelId="{92608B4B-8E92-4BF4-9BE3-6D6387B1D448}">
      <dgm:prSet phldrT="[Текст]"/>
      <dgm:spPr/>
      <dgm:t>
        <a:bodyPr/>
        <a:lstStyle/>
        <a:p>
          <a:r>
            <a:rPr lang="ru-RU" dirty="0"/>
            <a:t>16 средних</a:t>
          </a:r>
        </a:p>
      </dgm:t>
    </dgm:pt>
    <dgm:pt modelId="{8EB72CF1-A881-4272-99E6-1A89E13B9610}" type="parTrans" cxnId="{9BA5D7EF-0A4E-4CE8-988A-F13E22CC6490}">
      <dgm:prSet/>
      <dgm:spPr/>
      <dgm:t>
        <a:bodyPr/>
        <a:lstStyle/>
        <a:p>
          <a:endParaRPr lang="ru-RU" dirty="0"/>
        </a:p>
      </dgm:t>
    </dgm:pt>
    <dgm:pt modelId="{7701AF61-EC21-4130-B99A-27467A75982C}" type="sibTrans" cxnId="{9BA5D7EF-0A4E-4CE8-988A-F13E22CC6490}">
      <dgm:prSet/>
      <dgm:spPr/>
      <dgm:t>
        <a:bodyPr/>
        <a:lstStyle/>
        <a:p>
          <a:endParaRPr lang="ru-RU" dirty="0"/>
        </a:p>
      </dgm:t>
    </dgm:pt>
    <dgm:pt modelId="{1E29326F-3B93-4CB3-B63D-D2A173879060}">
      <dgm:prSet phldrT="[Текст]"/>
      <dgm:spPr/>
      <dgm:t>
        <a:bodyPr/>
        <a:lstStyle/>
        <a:p>
          <a:r>
            <a:rPr lang="ru-RU" dirty="0"/>
            <a:t>12 основных</a:t>
          </a:r>
        </a:p>
      </dgm:t>
    </dgm:pt>
    <dgm:pt modelId="{3B2D0736-3973-47D3-BFB4-D92781CF8273}" type="parTrans" cxnId="{75B47471-199D-46B8-A71E-606B5DBFA91B}">
      <dgm:prSet/>
      <dgm:spPr/>
      <dgm:t>
        <a:bodyPr/>
        <a:lstStyle/>
        <a:p>
          <a:endParaRPr lang="ru-RU" dirty="0"/>
        </a:p>
      </dgm:t>
    </dgm:pt>
    <dgm:pt modelId="{E4B31E4E-2D10-41E9-8A0A-3D538E2F7E78}" type="sibTrans" cxnId="{75B47471-199D-46B8-A71E-606B5DBFA91B}">
      <dgm:prSet/>
      <dgm:spPr/>
      <dgm:t>
        <a:bodyPr/>
        <a:lstStyle/>
        <a:p>
          <a:endParaRPr lang="ru-RU" dirty="0"/>
        </a:p>
      </dgm:t>
    </dgm:pt>
    <dgm:pt modelId="{F5B30639-5876-4E17-A09B-E16960C3EED6}">
      <dgm:prSet phldrT="[Текст]"/>
      <dgm:spPr/>
      <dgm:t>
        <a:bodyPr/>
        <a:lstStyle/>
        <a:p>
          <a:r>
            <a:rPr lang="ru-RU" dirty="0"/>
            <a:t>ДОШКОЛЬНОЕ ОБРАЗОВАНИЕ</a:t>
          </a:r>
        </a:p>
      </dgm:t>
    </dgm:pt>
    <dgm:pt modelId="{E194B18F-91FC-458E-9D70-67F503984A7E}" type="parTrans" cxnId="{626E778D-5E31-4FE4-889A-7168F8A8B3EE}">
      <dgm:prSet/>
      <dgm:spPr/>
      <dgm:t>
        <a:bodyPr/>
        <a:lstStyle/>
        <a:p>
          <a:endParaRPr lang="ru-RU" dirty="0"/>
        </a:p>
      </dgm:t>
    </dgm:pt>
    <dgm:pt modelId="{B4FA66FA-B7B2-4AF8-81D9-6F47FFAFC3A2}" type="sibTrans" cxnId="{626E778D-5E31-4FE4-889A-7168F8A8B3EE}">
      <dgm:prSet/>
      <dgm:spPr/>
      <dgm:t>
        <a:bodyPr/>
        <a:lstStyle/>
        <a:p>
          <a:endParaRPr lang="ru-RU" dirty="0"/>
        </a:p>
      </dgm:t>
    </dgm:pt>
    <dgm:pt modelId="{2593F6A2-CC3B-48C9-B217-B3C98AC2A1F7}">
      <dgm:prSet phldrT="[Текст]"/>
      <dgm:spPr/>
      <dgm:t>
        <a:bodyPr/>
        <a:lstStyle/>
        <a:p>
          <a:r>
            <a:rPr lang="ru-RU" dirty="0"/>
            <a:t>25 ДОУ</a:t>
          </a:r>
        </a:p>
      </dgm:t>
    </dgm:pt>
    <dgm:pt modelId="{F8B8F9F5-4150-4B7D-BDD7-3E7919A3C554}" type="parTrans" cxnId="{6364C797-2EEA-4E22-BB09-050981BD9C79}">
      <dgm:prSet/>
      <dgm:spPr/>
      <dgm:t>
        <a:bodyPr/>
        <a:lstStyle/>
        <a:p>
          <a:endParaRPr lang="ru-RU" dirty="0"/>
        </a:p>
      </dgm:t>
    </dgm:pt>
    <dgm:pt modelId="{0C85E92D-EF66-4A4C-A047-4F0947714E77}" type="sibTrans" cxnId="{6364C797-2EEA-4E22-BB09-050981BD9C79}">
      <dgm:prSet/>
      <dgm:spPr/>
      <dgm:t>
        <a:bodyPr/>
        <a:lstStyle/>
        <a:p>
          <a:endParaRPr lang="ru-RU" dirty="0"/>
        </a:p>
      </dgm:t>
    </dgm:pt>
    <dgm:pt modelId="{4F246E11-2C62-4AFB-9F26-931471C5B438}">
      <dgm:prSet phldrT="[Текст]"/>
      <dgm:spPr/>
      <dgm:t>
        <a:bodyPr/>
        <a:lstStyle/>
        <a:p>
          <a:r>
            <a:rPr lang="ru-RU" dirty="0"/>
            <a:t>7гр. В школах</a:t>
          </a:r>
        </a:p>
      </dgm:t>
    </dgm:pt>
    <dgm:pt modelId="{80867A7F-13FD-4908-8D35-E5F43A8CE16D}" type="parTrans" cxnId="{56FA562F-81F6-4573-898F-8845E2DF2FCC}">
      <dgm:prSet/>
      <dgm:spPr/>
      <dgm:t>
        <a:bodyPr/>
        <a:lstStyle/>
        <a:p>
          <a:endParaRPr lang="ru-RU" dirty="0"/>
        </a:p>
      </dgm:t>
    </dgm:pt>
    <dgm:pt modelId="{A6577CD4-1589-4BE4-9968-5581144A80B5}" type="sibTrans" cxnId="{56FA562F-81F6-4573-898F-8845E2DF2FCC}">
      <dgm:prSet/>
      <dgm:spPr/>
      <dgm:t>
        <a:bodyPr/>
        <a:lstStyle/>
        <a:p>
          <a:endParaRPr lang="ru-RU" dirty="0"/>
        </a:p>
      </dgm:t>
    </dgm:pt>
    <dgm:pt modelId="{10EE3DAD-0158-426F-8D02-73EAFDD40571}">
      <dgm:prSet phldrT="[Текст]"/>
      <dgm:spPr/>
      <dgm:t>
        <a:bodyPr/>
        <a:lstStyle/>
        <a:p>
          <a:r>
            <a:rPr lang="ru-RU" dirty="0"/>
            <a:t>ДОПОЛНИТЕЛЬНОЕ ОБРАЗОВАНИЕ</a:t>
          </a:r>
        </a:p>
      </dgm:t>
    </dgm:pt>
    <dgm:pt modelId="{5FAE1233-6835-4C26-ADDD-1D3F3364BB5B}" type="parTrans" cxnId="{883FD70A-132B-491D-B6AC-5827A2F27A2C}">
      <dgm:prSet/>
      <dgm:spPr/>
      <dgm:t>
        <a:bodyPr/>
        <a:lstStyle/>
        <a:p>
          <a:endParaRPr lang="ru-RU" dirty="0"/>
        </a:p>
      </dgm:t>
    </dgm:pt>
    <dgm:pt modelId="{7DEE5BFD-1E9A-4CF6-9697-2C24D0C32C8B}" type="sibTrans" cxnId="{883FD70A-132B-491D-B6AC-5827A2F27A2C}">
      <dgm:prSet/>
      <dgm:spPr/>
      <dgm:t>
        <a:bodyPr/>
        <a:lstStyle/>
        <a:p>
          <a:endParaRPr lang="ru-RU" dirty="0"/>
        </a:p>
      </dgm:t>
    </dgm:pt>
    <dgm:pt modelId="{01494C8B-DF79-4870-9042-7AC4390B1478}">
      <dgm:prSet phldrT="[Текст]"/>
      <dgm:spPr/>
      <dgm:t>
        <a:bodyPr/>
        <a:lstStyle/>
        <a:p>
          <a:r>
            <a:rPr lang="ru-RU" dirty="0" err="1"/>
            <a:t>ддт</a:t>
          </a:r>
          <a:endParaRPr lang="ru-RU" dirty="0"/>
        </a:p>
      </dgm:t>
    </dgm:pt>
    <dgm:pt modelId="{E728C28D-A13E-44C5-9B2D-3D2E6A84E001}" type="parTrans" cxnId="{A88C7236-31BD-406A-A1F1-548688692B99}">
      <dgm:prSet/>
      <dgm:spPr/>
      <dgm:t>
        <a:bodyPr/>
        <a:lstStyle/>
        <a:p>
          <a:endParaRPr lang="ru-RU" dirty="0"/>
        </a:p>
      </dgm:t>
    </dgm:pt>
    <dgm:pt modelId="{855D7229-3B37-47E4-AFA0-6D0E756E58AF}" type="sibTrans" cxnId="{A88C7236-31BD-406A-A1F1-548688692B99}">
      <dgm:prSet/>
      <dgm:spPr/>
      <dgm:t>
        <a:bodyPr/>
        <a:lstStyle/>
        <a:p>
          <a:endParaRPr lang="ru-RU" dirty="0"/>
        </a:p>
      </dgm:t>
    </dgm:pt>
    <dgm:pt modelId="{2ADEEDE1-424E-46F9-9CA3-A95BF6068193}">
      <dgm:prSet phldrT="[Текст]"/>
      <dgm:spPr/>
      <dgm:t>
        <a:bodyPr/>
        <a:lstStyle/>
        <a:p>
          <a:r>
            <a:rPr lang="ru-RU" dirty="0" err="1"/>
            <a:t>дюсш</a:t>
          </a:r>
          <a:endParaRPr lang="ru-RU" dirty="0"/>
        </a:p>
      </dgm:t>
    </dgm:pt>
    <dgm:pt modelId="{4D572442-BDF6-42C6-803D-A456CDCDE481}" type="parTrans" cxnId="{EA2AE2F6-C7A3-4A81-A7DB-813D54EA776B}">
      <dgm:prSet/>
      <dgm:spPr/>
      <dgm:t>
        <a:bodyPr/>
        <a:lstStyle/>
        <a:p>
          <a:endParaRPr lang="ru-RU" dirty="0"/>
        </a:p>
      </dgm:t>
    </dgm:pt>
    <dgm:pt modelId="{E41B17B4-30CC-4ED7-9E3C-4924B7046463}" type="sibTrans" cxnId="{EA2AE2F6-C7A3-4A81-A7DB-813D54EA776B}">
      <dgm:prSet/>
      <dgm:spPr/>
      <dgm:t>
        <a:bodyPr/>
        <a:lstStyle/>
        <a:p>
          <a:endParaRPr lang="ru-RU" dirty="0"/>
        </a:p>
      </dgm:t>
    </dgm:pt>
    <dgm:pt modelId="{F3EB40B1-AD88-4350-BC57-9D8D3E0E1701}">
      <dgm:prSet phldrT="[Текст]"/>
      <dgm:spPr/>
      <dgm:t>
        <a:bodyPr/>
        <a:lstStyle/>
        <a:p>
          <a:r>
            <a:rPr lang="ru-RU" dirty="0"/>
            <a:t>1гр. В ДДТ</a:t>
          </a:r>
        </a:p>
      </dgm:t>
    </dgm:pt>
    <dgm:pt modelId="{FC8077E5-9029-4C77-AEB7-5445C487600C}" type="parTrans" cxnId="{E8A5325C-D1A0-4D83-956A-46CD7E677E3E}">
      <dgm:prSet/>
      <dgm:spPr/>
      <dgm:t>
        <a:bodyPr/>
        <a:lstStyle/>
        <a:p>
          <a:endParaRPr lang="ru-RU" dirty="0"/>
        </a:p>
      </dgm:t>
    </dgm:pt>
    <dgm:pt modelId="{D8840070-8A2F-4028-BBBF-0DD6A451D8E7}" type="sibTrans" cxnId="{E8A5325C-D1A0-4D83-956A-46CD7E677E3E}">
      <dgm:prSet/>
      <dgm:spPr/>
      <dgm:t>
        <a:bodyPr/>
        <a:lstStyle/>
        <a:p>
          <a:endParaRPr lang="ru-RU" dirty="0"/>
        </a:p>
      </dgm:t>
    </dgm:pt>
    <dgm:pt modelId="{34EFD36A-723E-4E1C-A1D0-D37480CE2DC0}">
      <dgm:prSet phldrT="[Текст]"/>
      <dgm:spPr/>
      <dgm:t>
        <a:bodyPr/>
        <a:lstStyle/>
        <a:p>
          <a:r>
            <a:rPr lang="ru-RU" dirty="0" err="1"/>
            <a:t>дши</a:t>
          </a:r>
          <a:endParaRPr lang="ru-RU" dirty="0"/>
        </a:p>
      </dgm:t>
    </dgm:pt>
    <dgm:pt modelId="{27259AAC-22FE-411F-B024-F09F3676206A}" type="parTrans" cxnId="{C4181587-3841-4373-8980-9AB998E97D93}">
      <dgm:prSet/>
      <dgm:spPr/>
      <dgm:t>
        <a:bodyPr/>
        <a:lstStyle/>
        <a:p>
          <a:endParaRPr lang="ru-RU" dirty="0"/>
        </a:p>
      </dgm:t>
    </dgm:pt>
    <dgm:pt modelId="{BA3170AB-3430-446F-A8A8-9D29E8D6454C}" type="sibTrans" cxnId="{C4181587-3841-4373-8980-9AB998E97D93}">
      <dgm:prSet/>
      <dgm:spPr/>
      <dgm:t>
        <a:bodyPr/>
        <a:lstStyle/>
        <a:p>
          <a:endParaRPr lang="ru-RU" dirty="0"/>
        </a:p>
      </dgm:t>
    </dgm:pt>
    <dgm:pt modelId="{3E1DE704-AADA-43B4-B925-A9812DEC0F24}" type="pres">
      <dgm:prSet presAssocID="{F5D21CCB-5BB8-4EFA-8741-4973E3995730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79E742FF-5089-40C3-A07D-98EC60F65D36}" type="pres">
      <dgm:prSet presAssocID="{F5D21CCB-5BB8-4EFA-8741-4973E3995730}" presName="cycle" presStyleCnt="0"/>
      <dgm:spPr/>
    </dgm:pt>
    <dgm:pt modelId="{E38D62DA-F9E9-41AB-BAA2-521BB9A08BBF}" type="pres">
      <dgm:prSet presAssocID="{F5D21CCB-5BB8-4EFA-8741-4973E3995730}" presName="centerShape" presStyleCnt="0"/>
      <dgm:spPr/>
    </dgm:pt>
    <dgm:pt modelId="{C8AC1C7C-9667-42BE-BDC3-8D3C9CD1ADA0}" type="pres">
      <dgm:prSet presAssocID="{F5D21CCB-5BB8-4EFA-8741-4973E3995730}" presName="connSite" presStyleLbl="node1" presStyleIdx="0" presStyleCnt="4"/>
      <dgm:spPr/>
    </dgm:pt>
    <dgm:pt modelId="{76BE0509-CF8A-42CF-8E20-164EAE43C242}" type="pres">
      <dgm:prSet presAssocID="{F5D21CCB-5BB8-4EFA-8741-4973E3995730}" presName="visible" presStyleLbl="node1" presStyleIdx="0" presStyleCnt="4" custLinFactNeighborX="-15653" custLinFactNeighborY="-3482"/>
      <dgm:spPr/>
    </dgm:pt>
    <dgm:pt modelId="{269090F8-348F-43B6-88AD-84CAE65F7FFF}" type="pres">
      <dgm:prSet presAssocID="{2E9595CC-DE60-4601-84AE-65EFB5B69747}" presName="Name25" presStyleLbl="parChTrans1D1" presStyleIdx="0" presStyleCnt="3"/>
      <dgm:spPr/>
    </dgm:pt>
    <dgm:pt modelId="{BF9F0DA6-C46B-4EAF-978E-84197855A399}" type="pres">
      <dgm:prSet presAssocID="{73011F09-046F-4AB1-A488-19E2E861E4F2}" presName="node" presStyleCnt="0"/>
      <dgm:spPr/>
    </dgm:pt>
    <dgm:pt modelId="{D472BDA6-1AB5-4BBC-AB74-2A04E288B43C}" type="pres">
      <dgm:prSet presAssocID="{73011F09-046F-4AB1-A488-19E2E861E4F2}" presName="parentNode" presStyleLbl="node1" presStyleIdx="1" presStyleCnt="4" custScaleX="109305" custScaleY="72060">
        <dgm:presLayoutVars>
          <dgm:chMax val="1"/>
          <dgm:bulletEnabled val="1"/>
        </dgm:presLayoutVars>
      </dgm:prSet>
      <dgm:spPr/>
    </dgm:pt>
    <dgm:pt modelId="{90FB8B19-E9F3-4286-B517-EEF23FAB4096}" type="pres">
      <dgm:prSet presAssocID="{73011F09-046F-4AB1-A488-19E2E861E4F2}" presName="childNode" presStyleLbl="revTx" presStyleIdx="0" presStyleCnt="3">
        <dgm:presLayoutVars>
          <dgm:bulletEnabled val="1"/>
        </dgm:presLayoutVars>
      </dgm:prSet>
      <dgm:spPr/>
    </dgm:pt>
    <dgm:pt modelId="{BBB77298-2A9A-4D9D-AC95-7B216534B1FA}" type="pres">
      <dgm:prSet presAssocID="{E194B18F-91FC-458E-9D70-67F503984A7E}" presName="Name25" presStyleLbl="parChTrans1D1" presStyleIdx="1" presStyleCnt="3"/>
      <dgm:spPr/>
    </dgm:pt>
    <dgm:pt modelId="{B1D911D3-B8FF-4297-8D54-78281F70CEF8}" type="pres">
      <dgm:prSet presAssocID="{F5B30639-5876-4E17-A09B-E16960C3EED6}" presName="node" presStyleCnt="0"/>
      <dgm:spPr/>
    </dgm:pt>
    <dgm:pt modelId="{F1765774-0BC6-4C58-9BF4-F03A2254CD8F}" type="pres">
      <dgm:prSet presAssocID="{F5B30639-5876-4E17-A09B-E16960C3EED6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DB30A11F-E302-4CC3-A05B-313A0F2158CD}" type="pres">
      <dgm:prSet presAssocID="{F5B30639-5876-4E17-A09B-E16960C3EED6}" presName="childNode" presStyleLbl="revTx" presStyleIdx="1" presStyleCnt="3">
        <dgm:presLayoutVars>
          <dgm:bulletEnabled val="1"/>
        </dgm:presLayoutVars>
      </dgm:prSet>
      <dgm:spPr/>
    </dgm:pt>
    <dgm:pt modelId="{1CE62258-0325-45B2-BB67-C290E4FF95DF}" type="pres">
      <dgm:prSet presAssocID="{5FAE1233-6835-4C26-ADDD-1D3F3364BB5B}" presName="Name25" presStyleLbl="parChTrans1D1" presStyleIdx="2" presStyleCnt="3"/>
      <dgm:spPr/>
    </dgm:pt>
    <dgm:pt modelId="{AE79C755-5CBE-42E6-9C21-2D64A266D51E}" type="pres">
      <dgm:prSet presAssocID="{10EE3DAD-0158-426F-8D02-73EAFDD40571}" presName="node" presStyleCnt="0"/>
      <dgm:spPr/>
    </dgm:pt>
    <dgm:pt modelId="{7A51C620-3938-47C4-A2F8-BAA31F8CC14C}" type="pres">
      <dgm:prSet presAssocID="{10EE3DAD-0158-426F-8D02-73EAFDD40571}" presName="parentNode" presStyleLbl="node1" presStyleIdx="3" presStyleCnt="4" custScaleY="72029">
        <dgm:presLayoutVars>
          <dgm:chMax val="1"/>
          <dgm:bulletEnabled val="1"/>
        </dgm:presLayoutVars>
      </dgm:prSet>
      <dgm:spPr/>
    </dgm:pt>
    <dgm:pt modelId="{0EFC5967-3B48-4862-A284-36FFFE9646A5}" type="pres">
      <dgm:prSet presAssocID="{10EE3DAD-0158-426F-8D02-73EAFDD40571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883FD70A-132B-491D-B6AC-5827A2F27A2C}" srcId="{F5D21CCB-5BB8-4EFA-8741-4973E3995730}" destId="{10EE3DAD-0158-426F-8D02-73EAFDD40571}" srcOrd="2" destOrd="0" parTransId="{5FAE1233-6835-4C26-ADDD-1D3F3364BB5B}" sibTransId="{7DEE5BFD-1E9A-4CF6-9697-2C24D0C32C8B}"/>
    <dgm:cxn modelId="{7893060B-3498-47E3-BE10-5527D18F663C}" type="presOf" srcId="{2ADEEDE1-424E-46F9-9CA3-A95BF6068193}" destId="{0EFC5967-3B48-4862-A284-36FFFE9646A5}" srcOrd="0" destOrd="1" presId="urn:microsoft.com/office/officeart/2005/8/layout/radial2"/>
    <dgm:cxn modelId="{932F281A-5438-41E4-9470-333F03A1F9CD}" type="presOf" srcId="{4F246E11-2C62-4AFB-9F26-931471C5B438}" destId="{DB30A11F-E302-4CC3-A05B-313A0F2158CD}" srcOrd="0" destOrd="1" presId="urn:microsoft.com/office/officeart/2005/8/layout/radial2"/>
    <dgm:cxn modelId="{3017B820-74B8-4914-A5EA-A3414C995159}" type="presOf" srcId="{F5D21CCB-5BB8-4EFA-8741-4973E3995730}" destId="{3E1DE704-AADA-43B4-B925-A9812DEC0F24}" srcOrd="0" destOrd="0" presId="urn:microsoft.com/office/officeart/2005/8/layout/radial2"/>
    <dgm:cxn modelId="{DB22942B-9BDB-4BCD-B9CD-E5A855703A01}" type="presOf" srcId="{5FAE1233-6835-4C26-ADDD-1D3F3364BB5B}" destId="{1CE62258-0325-45B2-BB67-C290E4FF95DF}" srcOrd="0" destOrd="0" presId="urn:microsoft.com/office/officeart/2005/8/layout/radial2"/>
    <dgm:cxn modelId="{56FA562F-81F6-4573-898F-8845E2DF2FCC}" srcId="{F5B30639-5876-4E17-A09B-E16960C3EED6}" destId="{4F246E11-2C62-4AFB-9F26-931471C5B438}" srcOrd="1" destOrd="0" parTransId="{80867A7F-13FD-4908-8D35-E5F43A8CE16D}" sibTransId="{A6577CD4-1589-4BE4-9968-5581144A80B5}"/>
    <dgm:cxn modelId="{A88C7236-31BD-406A-A1F1-548688692B99}" srcId="{10EE3DAD-0158-426F-8D02-73EAFDD40571}" destId="{01494C8B-DF79-4870-9042-7AC4390B1478}" srcOrd="0" destOrd="0" parTransId="{E728C28D-A13E-44C5-9B2D-3D2E6A84E001}" sibTransId="{855D7229-3B37-47E4-AFA0-6D0E756E58AF}"/>
    <dgm:cxn modelId="{23F9AC5B-E30D-40BA-BD7A-0F2F57992434}" type="presOf" srcId="{2E9595CC-DE60-4601-84AE-65EFB5B69747}" destId="{269090F8-348F-43B6-88AD-84CAE65F7FFF}" srcOrd="0" destOrd="0" presId="urn:microsoft.com/office/officeart/2005/8/layout/radial2"/>
    <dgm:cxn modelId="{E8A5325C-D1A0-4D83-956A-46CD7E677E3E}" srcId="{F5B30639-5876-4E17-A09B-E16960C3EED6}" destId="{F3EB40B1-AD88-4350-BC57-9D8D3E0E1701}" srcOrd="2" destOrd="0" parTransId="{FC8077E5-9029-4C77-AEB7-5445C487600C}" sibTransId="{D8840070-8A2F-4028-BBBF-0DD6A451D8E7}"/>
    <dgm:cxn modelId="{1EA63744-7543-4AC8-B33B-9B793029C0D8}" type="presOf" srcId="{1E29326F-3B93-4CB3-B63D-D2A173879060}" destId="{90FB8B19-E9F3-4286-B517-EEF23FAB4096}" srcOrd="0" destOrd="1" presId="urn:microsoft.com/office/officeart/2005/8/layout/radial2"/>
    <dgm:cxn modelId="{F0148E48-CF4B-4D93-AE6A-30CEF7C046AC}" type="presOf" srcId="{E194B18F-91FC-458E-9D70-67F503984A7E}" destId="{BBB77298-2A9A-4D9D-AC95-7B216534B1FA}" srcOrd="0" destOrd="0" presId="urn:microsoft.com/office/officeart/2005/8/layout/radial2"/>
    <dgm:cxn modelId="{75B47471-199D-46B8-A71E-606B5DBFA91B}" srcId="{73011F09-046F-4AB1-A488-19E2E861E4F2}" destId="{1E29326F-3B93-4CB3-B63D-D2A173879060}" srcOrd="1" destOrd="0" parTransId="{3B2D0736-3973-47D3-BFB4-D92781CF8273}" sibTransId="{E4B31E4E-2D10-41E9-8A0A-3D538E2F7E78}"/>
    <dgm:cxn modelId="{EFCFD479-20C7-4B74-A26F-4EEE559ECB0A}" type="presOf" srcId="{2593F6A2-CC3B-48C9-B217-B3C98AC2A1F7}" destId="{DB30A11F-E302-4CC3-A05B-313A0F2158CD}" srcOrd="0" destOrd="0" presId="urn:microsoft.com/office/officeart/2005/8/layout/radial2"/>
    <dgm:cxn modelId="{99E00A7D-22DC-4821-992A-3047832B3F0E}" type="presOf" srcId="{F5B30639-5876-4E17-A09B-E16960C3EED6}" destId="{F1765774-0BC6-4C58-9BF4-F03A2254CD8F}" srcOrd="0" destOrd="0" presId="urn:microsoft.com/office/officeart/2005/8/layout/radial2"/>
    <dgm:cxn modelId="{3242807F-9162-4E96-942D-BCB38284529C}" type="presOf" srcId="{34EFD36A-723E-4E1C-A1D0-D37480CE2DC0}" destId="{0EFC5967-3B48-4862-A284-36FFFE9646A5}" srcOrd="0" destOrd="2" presId="urn:microsoft.com/office/officeart/2005/8/layout/radial2"/>
    <dgm:cxn modelId="{574C4883-A3BA-482E-BEFB-9897D3C152AC}" type="presOf" srcId="{73011F09-046F-4AB1-A488-19E2E861E4F2}" destId="{D472BDA6-1AB5-4BBC-AB74-2A04E288B43C}" srcOrd="0" destOrd="0" presId="urn:microsoft.com/office/officeart/2005/8/layout/radial2"/>
    <dgm:cxn modelId="{C4181587-3841-4373-8980-9AB998E97D93}" srcId="{10EE3DAD-0158-426F-8D02-73EAFDD40571}" destId="{34EFD36A-723E-4E1C-A1D0-D37480CE2DC0}" srcOrd="2" destOrd="0" parTransId="{27259AAC-22FE-411F-B024-F09F3676206A}" sibTransId="{BA3170AB-3430-446F-A8A8-9D29E8D6454C}"/>
    <dgm:cxn modelId="{4F28AA8B-2C29-4611-B0E6-AF9A439E8FC4}" type="presOf" srcId="{F3EB40B1-AD88-4350-BC57-9D8D3E0E1701}" destId="{DB30A11F-E302-4CC3-A05B-313A0F2158CD}" srcOrd="0" destOrd="2" presId="urn:microsoft.com/office/officeart/2005/8/layout/radial2"/>
    <dgm:cxn modelId="{626E778D-5E31-4FE4-889A-7168F8A8B3EE}" srcId="{F5D21CCB-5BB8-4EFA-8741-4973E3995730}" destId="{F5B30639-5876-4E17-A09B-E16960C3EED6}" srcOrd="1" destOrd="0" parTransId="{E194B18F-91FC-458E-9D70-67F503984A7E}" sibTransId="{B4FA66FA-B7B2-4AF8-81D9-6F47FFAFC3A2}"/>
    <dgm:cxn modelId="{6364C797-2EEA-4E22-BB09-050981BD9C79}" srcId="{F5B30639-5876-4E17-A09B-E16960C3EED6}" destId="{2593F6A2-CC3B-48C9-B217-B3C98AC2A1F7}" srcOrd="0" destOrd="0" parTransId="{F8B8F9F5-4150-4B7D-BDD7-3E7919A3C554}" sibTransId="{0C85E92D-EF66-4A4C-A047-4F0947714E77}"/>
    <dgm:cxn modelId="{D291B8C8-7655-4AE3-AE15-C2D557A6EE0D}" srcId="{F5D21CCB-5BB8-4EFA-8741-4973E3995730}" destId="{73011F09-046F-4AB1-A488-19E2E861E4F2}" srcOrd="0" destOrd="0" parTransId="{2E9595CC-DE60-4601-84AE-65EFB5B69747}" sibTransId="{949AACFE-DB18-4146-8856-02F9859BFFF9}"/>
    <dgm:cxn modelId="{617F46CE-9B86-4658-8E9D-F4060B284912}" type="presOf" srcId="{01494C8B-DF79-4870-9042-7AC4390B1478}" destId="{0EFC5967-3B48-4862-A284-36FFFE9646A5}" srcOrd="0" destOrd="0" presId="urn:microsoft.com/office/officeart/2005/8/layout/radial2"/>
    <dgm:cxn modelId="{C9456AD2-4429-43F9-B179-4C8348BD0C69}" type="presOf" srcId="{10EE3DAD-0158-426F-8D02-73EAFDD40571}" destId="{7A51C620-3938-47C4-A2F8-BAA31F8CC14C}" srcOrd="0" destOrd="0" presId="urn:microsoft.com/office/officeart/2005/8/layout/radial2"/>
    <dgm:cxn modelId="{9BA5D7EF-0A4E-4CE8-988A-F13E22CC6490}" srcId="{73011F09-046F-4AB1-A488-19E2E861E4F2}" destId="{92608B4B-8E92-4BF4-9BE3-6D6387B1D448}" srcOrd="0" destOrd="0" parTransId="{8EB72CF1-A881-4272-99E6-1A89E13B9610}" sibTransId="{7701AF61-EC21-4130-B99A-27467A75982C}"/>
    <dgm:cxn modelId="{EA2AE2F6-C7A3-4A81-A7DB-813D54EA776B}" srcId="{10EE3DAD-0158-426F-8D02-73EAFDD40571}" destId="{2ADEEDE1-424E-46F9-9CA3-A95BF6068193}" srcOrd="1" destOrd="0" parTransId="{4D572442-BDF6-42C6-803D-A456CDCDE481}" sibTransId="{E41B17B4-30CC-4ED7-9E3C-4924B7046463}"/>
    <dgm:cxn modelId="{1D7AD6FC-4080-480B-B861-57486F83C51C}" type="presOf" srcId="{92608B4B-8E92-4BF4-9BE3-6D6387B1D448}" destId="{90FB8B19-E9F3-4286-B517-EEF23FAB4096}" srcOrd="0" destOrd="0" presId="urn:microsoft.com/office/officeart/2005/8/layout/radial2"/>
    <dgm:cxn modelId="{39B4224A-020A-42F3-8999-9160074175EF}" type="presParOf" srcId="{3E1DE704-AADA-43B4-B925-A9812DEC0F24}" destId="{79E742FF-5089-40C3-A07D-98EC60F65D36}" srcOrd="0" destOrd="0" presId="urn:microsoft.com/office/officeart/2005/8/layout/radial2"/>
    <dgm:cxn modelId="{75544E64-A50F-4DD3-AF6A-24E17C189381}" type="presParOf" srcId="{79E742FF-5089-40C3-A07D-98EC60F65D36}" destId="{E38D62DA-F9E9-41AB-BAA2-521BB9A08BBF}" srcOrd="0" destOrd="0" presId="urn:microsoft.com/office/officeart/2005/8/layout/radial2"/>
    <dgm:cxn modelId="{6637EBF1-D9E1-4EF8-B412-150C7CBAD1EA}" type="presParOf" srcId="{E38D62DA-F9E9-41AB-BAA2-521BB9A08BBF}" destId="{C8AC1C7C-9667-42BE-BDC3-8D3C9CD1ADA0}" srcOrd="0" destOrd="0" presId="urn:microsoft.com/office/officeart/2005/8/layout/radial2"/>
    <dgm:cxn modelId="{779C9BC0-10BF-40B5-BED9-EB0A18C29E61}" type="presParOf" srcId="{E38D62DA-F9E9-41AB-BAA2-521BB9A08BBF}" destId="{76BE0509-CF8A-42CF-8E20-164EAE43C242}" srcOrd="1" destOrd="0" presId="urn:microsoft.com/office/officeart/2005/8/layout/radial2"/>
    <dgm:cxn modelId="{C00EF552-6C76-49E2-8DDE-F5592BF9EC95}" type="presParOf" srcId="{79E742FF-5089-40C3-A07D-98EC60F65D36}" destId="{269090F8-348F-43B6-88AD-84CAE65F7FFF}" srcOrd="1" destOrd="0" presId="urn:microsoft.com/office/officeart/2005/8/layout/radial2"/>
    <dgm:cxn modelId="{EFF80E1F-AFA1-4444-B7A2-D43115C34688}" type="presParOf" srcId="{79E742FF-5089-40C3-A07D-98EC60F65D36}" destId="{BF9F0DA6-C46B-4EAF-978E-84197855A399}" srcOrd="2" destOrd="0" presId="urn:microsoft.com/office/officeart/2005/8/layout/radial2"/>
    <dgm:cxn modelId="{9ECE66F8-C28C-4C32-8CF3-09F6948F4179}" type="presParOf" srcId="{BF9F0DA6-C46B-4EAF-978E-84197855A399}" destId="{D472BDA6-1AB5-4BBC-AB74-2A04E288B43C}" srcOrd="0" destOrd="0" presId="urn:microsoft.com/office/officeart/2005/8/layout/radial2"/>
    <dgm:cxn modelId="{ABC16A93-D5F5-4E6F-B8A9-0AB620988F7F}" type="presParOf" srcId="{BF9F0DA6-C46B-4EAF-978E-84197855A399}" destId="{90FB8B19-E9F3-4286-B517-EEF23FAB4096}" srcOrd="1" destOrd="0" presId="urn:microsoft.com/office/officeart/2005/8/layout/radial2"/>
    <dgm:cxn modelId="{DFDE0EB3-03A6-4D1A-8CDE-7EB4E5D043FF}" type="presParOf" srcId="{79E742FF-5089-40C3-A07D-98EC60F65D36}" destId="{BBB77298-2A9A-4D9D-AC95-7B216534B1FA}" srcOrd="3" destOrd="0" presId="urn:microsoft.com/office/officeart/2005/8/layout/radial2"/>
    <dgm:cxn modelId="{AC06E025-17E4-40FA-AB78-DC384EFB7368}" type="presParOf" srcId="{79E742FF-5089-40C3-A07D-98EC60F65D36}" destId="{B1D911D3-B8FF-4297-8D54-78281F70CEF8}" srcOrd="4" destOrd="0" presId="urn:microsoft.com/office/officeart/2005/8/layout/radial2"/>
    <dgm:cxn modelId="{6F67828B-BCAC-4F25-9F9D-3E86673C3DA8}" type="presParOf" srcId="{B1D911D3-B8FF-4297-8D54-78281F70CEF8}" destId="{F1765774-0BC6-4C58-9BF4-F03A2254CD8F}" srcOrd="0" destOrd="0" presId="urn:microsoft.com/office/officeart/2005/8/layout/radial2"/>
    <dgm:cxn modelId="{EE127F33-588B-44AE-92E3-7B0128DD9BD4}" type="presParOf" srcId="{B1D911D3-B8FF-4297-8D54-78281F70CEF8}" destId="{DB30A11F-E302-4CC3-A05B-313A0F2158CD}" srcOrd="1" destOrd="0" presId="urn:microsoft.com/office/officeart/2005/8/layout/radial2"/>
    <dgm:cxn modelId="{10A3DB9B-1E7B-4284-B104-397C1378B6C8}" type="presParOf" srcId="{79E742FF-5089-40C3-A07D-98EC60F65D36}" destId="{1CE62258-0325-45B2-BB67-C290E4FF95DF}" srcOrd="5" destOrd="0" presId="urn:microsoft.com/office/officeart/2005/8/layout/radial2"/>
    <dgm:cxn modelId="{65408518-4FA7-415B-ADCD-336FE29E19B3}" type="presParOf" srcId="{79E742FF-5089-40C3-A07D-98EC60F65D36}" destId="{AE79C755-5CBE-42E6-9C21-2D64A266D51E}" srcOrd="6" destOrd="0" presId="urn:microsoft.com/office/officeart/2005/8/layout/radial2"/>
    <dgm:cxn modelId="{60FA554D-5CFD-45F6-A07F-BEC4D048AEF1}" type="presParOf" srcId="{AE79C755-5CBE-42E6-9C21-2D64A266D51E}" destId="{7A51C620-3938-47C4-A2F8-BAA31F8CC14C}" srcOrd="0" destOrd="0" presId="urn:microsoft.com/office/officeart/2005/8/layout/radial2"/>
    <dgm:cxn modelId="{74FA8681-76E0-42EB-A795-1D0A88AE3880}" type="presParOf" srcId="{AE79C755-5CBE-42E6-9C21-2D64A266D51E}" destId="{0EFC5967-3B48-4862-A284-36FFFE9646A5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E62258-0325-45B2-BB67-C290E4FF95DF}">
      <dsp:nvSpPr>
        <dsp:cNvPr id="0" name=""/>
        <dsp:cNvSpPr/>
      </dsp:nvSpPr>
      <dsp:spPr>
        <a:xfrm rot="2561736">
          <a:off x="3138204" y="3743214"/>
          <a:ext cx="922389" cy="50185"/>
        </a:xfrm>
        <a:custGeom>
          <a:avLst/>
          <a:gdLst/>
          <a:ahLst/>
          <a:cxnLst/>
          <a:rect l="0" t="0" r="0" b="0"/>
          <a:pathLst>
            <a:path>
              <a:moveTo>
                <a:pt x="0" y="25092"/>
              </a:moveTo>
              <a:lnTo>
                <a:pt x="922389" y="250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B77298-2A9A-4D9D-AC95-7B216534B1FA}">
      <dsp:nvSpPr>
        <dsp:cNvPr id="0" name=""/>
        <dsp:cNvSpPr/>
      </dsp:nvSpPr>
      <dsp:spPr>
        <a:xfrm>
          <a:off x="3260436" y="2613639"/>
          <a:ext cx="1020126" cy="50185"/>
        </a:xfrm>
        <a:custGeom>
          <a:avLst/>
          <a:gdLst/>
          <a:ahLst/>
          <a:cxnLst/>
          <a:rect l="0" t="0" r="0" b="0"/>
          <a:pathLst>
            <a:path>
              <a:moveTo>
                <a:pt x="0" y="25092"/>
              </a:moveTo>
              <a:lnTo>
                <a:pt x="1020126" y="250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9090F8-348F-43B6-88AD-84CAE65F7FFF}">
      <dsp:nvSpPr>
        <dsp:cNvPr id="0" name=""/>
        <dsp:cNvSpPr/>
      </dsp:nvSpPr>
      <dsp:spPr>
        <a:xfrm rot="19003958">
          <a:off x="3117492" y="1419880"/>
          <a:ext cx="1051685" cy="50185"/>
        </a:xfrm>
        <a:custGeom>
          <a:avLst/>
          <a:gdLst/>
          <a:ahLst/>
          <a:cxnLst/>
          <a:rect l="0" t="0" r="0" b="0"/>
          <a:pathLst>
            <a:path>
              <a:moveTo>
                <a:pt x="0" y="25092"/>
              </a:moveTo>
              <a:lnTo>
                <a:pt x="1051685" y="250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BE0509-CF8A-42CF-8E20-164EAE43C242}">
      <dsp:nvSpPr>
        <dsp:cNvPr id="0" name=""/>
        <dsp:cNvSpPr/>
      </dsp:nvSpPr>
      <dsp:spPr>
        <a:xfrm>
          <a:off x="714392" y="1285891"/>
          <a:ext cx="2529526" cy="25295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72BDA6-1AB5-4BBC-AB74-2A04E288B43C}">
      <dsp:nvSpPr>
        <dsp:cNvPr id="0" name=""/>
        <dsp:cNvSpPr/>
      </dsp:nvSpPr>
      <dsp:spPr>
        <a:xfrm>
          <a:off x="3696298" y="156458"/>
          <a:ext cx="1547811" cy="10204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ОСНОВНОЕ  И СРЕДНЕЕ ОБРАЗОВАНИЕ</a:t>
          </a:r>
        </a:p>
      </dsp:txBody>
      <dsp:txXfrm>
        <a:off x="3922970" y="305893"/>
        <a:ext cx="1094467" cy="721534"/>
      </dsp:txXfrm>
    </dsp:sp>
    <dsp:sp modelId="{90FB8B19-E9F3-4286-B517-EEF23FAB4096}">
      <dsp:nvSpPr>
        <dsp:cNvPr id="0" name=""/>
        <dsp:cNvSpPr/>
      </dsp:nvSpPr>
      <dsp:spPr>
        <a:xfrm>
          <a:off x="5221010" y="354280"/>
          <a:ext cx="2321716" cy="1020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kern="1200" dirty="0"/>
            <a:t>16 средних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kern="1200" dirty="0"/>
            <a:t>12 основных</a:t>
          </a:r>
        </a:p>
      </dsp:txBody>
      <dsp:txXfrm>
        <a:off x="5221010" y="354280"/>
        <a:ext cx="2321716" cy="1020404"/>
      </dsp:txXfrm>
    </dsp:sp>
    <dsp:sp modelId="{F1765774-0BC6-4C58-9BF4-F03A2254CD8F}">
      <dsp:nvSpPr>
        <dsp:cNvPr id="0" name=""/>
        <dsp:cNvSpPr/>
      </dsp:nvSpPr>
      <dsp:spPr>
        <a:xfrm>
          <a:off x="4280562" y="1930708"/>
          <a:ext cx="1416047" cy="1416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ДОШКОЛЬНОЕ ОБРАЗОВАНИЕ</a:t>
          </a:r>
        </a:p>
      </dsp:txBody>
      <dsp:txXfrm>
        <a:off x="4487937" y="2138083"/>
        <a:ext cx="1001297" cy="1001297"/>
      </dsp:txXfrm>
    </dsp:sp>
    <dsp:sp modelId="{DB30A11F-E302-4CC3-A05B-313A0F2158CD}">
      <dsp:nvSpPr>
        <dsp:cNvPr id="0" name=""/>
        <dsp:cNvSpPr/>
      </dsp:nvSpPr>
      <dsp:spPr>
        <a:xfrm>
          <a:off x="5838215" y="1930708"/>
          <a:ext cx="2124071" cy="1416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kern="1200" dirty="0"/>
            <a:t>25 ДОУ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kern="1200" dirty="0"/>
            <a:t>7гр. В школах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kern="1200" dirty="0"/>
            <a:t>1гр. В ДДТ</a:t>
          </a:r>
        </a:p>
      </dsp:txBody>
      <dsp:txXfrm>
        <a:off x="5838215" y="1930708"/>
        <a:ext cx="2124071" cy="1416047"/>
      </dsp:txXfrm>
    </dsp:sp>
    <dsp:sp modelId="{7A51C620-3938-47C4-A2F8-BAA31F8CC14C}">
      <dsp:nvSpPr>
        <dsp:cNvPr id="0" name=""/>
        <dsp:cNvSpPr/>
      </dsp:nvSpPr>
      <dsp:spPr>
        <a:xfrm>
          <a:off x="3646482" y="3965296"/>
          <a:ext cx="1517715" cy="10931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ДОПОЛНИТЕЛЬНОЕ ОБРАЗОВАНИЕ</a:t>
          </a:r>
        </a:p>
      </dsp:txBody>
      <dsp:txXfrm>
        <a:off x="3868746" y="4125391"/>
        <a:ext cx="1073187" cy="773005"/>
      </dsp:txXfrm>
    </dsp:sp>
    <dsp:sp modelId="{0EFC5967-3B48-4862-A284-36FFFE9646A5}">
      <dsp:nvSpPr>
        <dsp:cNvPr id="0" name=""/>
        <dsp:cNvSpPr/>
      </dsp:nvSpPr>
      <dsp:spPr>
        <a:xfrm>
          <a:off x="5315969" y="3965296"/>
          <a:ext cx="2276573" cy="1093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kern="1200" dirty="0" err="1"/>
            <a:t>ддт</a:t>
          </a:r>
          <a:endParaRPr lang="ru-RU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kern="1200" dirty="0" err="1"/>
            <a:t>дюсш</a:t>
          </a:r>
          <a:endParaRPr lang="ru-RU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kern="1200" dirty="0" err="1"/>
            <a:t>дши</a:t>
          </a:r>
          <a:endParaRPr lang="ru-RU" sz="2300" kern="1200" dirty="0"/>
        </a:p>
      </dsp:txBody>
      <dsp:txXfrm>
        <a:off x="5315969" y="3965296"/>
        <a:ext cx="2276573" cy="10931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0.3125</cdr:x>
      <cdr:y>0.19408</cdr:y>
    </cdr:from>
    <cdr:to>
      <cdr:x>0.45313</cdr:x>
      <cdr:y>0.33965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40160" y="576064"/>
          <a:ext cx="648072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>
              <a:solidFill>
                <a:schemeClr val="bg1"/>
              </a:solidFill>
            </a:rPr>
            <a:t>95 %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4D712-413A-4704-8D7E-3EBB230E0898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F79ACD-F547-40E1-B76B-BD34F61DFEA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444C4-1287-4325-BC2C-72129B316FAA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2481E-59C5-4703-AB85-B2743E6005D5}" type="datetimeFigureOut">
              <a:rPr lang="ru-RU"/>
              <a:pPr>
                <a:defRPr/>
              </a:pPr>
              <a:t>16.11.2018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9D327-BADF-467B-BBBA-5EB65D968B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9A1AD-C503-42F9-B139-4ECE61CF8CE8}" type="datetimeFigureOut">
              <a:rPr lang="ru-RU"/>
              <a:pPr>
                <a:defRPr/>
              </a:pPr>
              <a:t>16.11.2018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294B3-9BD8-4482-B183-AB833B5C1BE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21135-DEE1-4C25-A279-A1D3A8D8A604}" type="datetimeFigureOut">
              <a:rPr lang="ru-RU"/>
              <a:pPr>
                <a:defRPr/>
              </a:pPr>
              <a:t>16.11.2018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973D9-DC1A-44F8-AFA8-63B3836F959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2249488"/>
            <a:ext cx="8229600" cy="4324350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A19F7-D0A5-4A41-8EBD-60AF4B21BCE7}" type="datetimeFigureOut">
              <a:rPr lang="ru-RU"/>
              <a:pPr>
                <a:defRPr/>
              </a:pPr>
              <a:t>16.11.2018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2AC5B-0AF9-4B14-A8CB-16253035C73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6A1D5-ACF0-4A3A-A745-44265170022A}" type="datetimeFigureOut">
              <a:rPr lang="ru-RU"/>
              <a:pPr>
                <a:defRPr/>
              </a:pPr>
              <a:t>16.11.2018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39E23-3B48-4585-A4A6-F9350B31FDE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9BD31-4247-4C17-9B51-DCDB528EE40E}" type="datetimeFigureOut">
              <a:rPr lang="ru-RU"/>
              <a:pPr>
                <a:defRPr/>
              </a:pPr>
              <a:t>16.11.2018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ED5BF-F469-4734-B2B5-C94C4B7EF5B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64E5C-9476-4816-A4E1-F820D0020100}" type="datetimeFigureOut">
              <a:rPr lang="ru-RU"/>
              <a:pPr>
                <a:defRPr/>
              </a:pPr>
              <a:t>16.11.2018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B3524-3183-421F-AB00-A2E7B8B98A4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C27FE-E0D7-4C47-91D9-CB3C0C1A57E5}" type="datetimeFigureOut">
              <a:rPr lang="ru-RU"/>
              <a:pPr>
                <a:defRPr/>
              </a:pPr>
              <a:t>16.11.2018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CBACB-C77A-4FD1-A290-59B1B5E4C1C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34EAA-87A8-4C08-8097-DC1B6F4DA69B}" type="datetimeFigureOut">
              <a:rPr lang="ru-RU"/>
              <a:pPr>
                <a:defRPr/>
              </a:pPr>
              <a:t>16.11.2018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37C89-FCC9-46E5-B1C7-6DBAC16E50F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2EFFE-FF04-45B8-AF3D-C31BB92C47D5}" type="datetimeFigureOut">
              <a:rPr lang="ru-RU"/>
              <a:pPr>
                <a:defRPr/>
              </a:pPr>
              <a:t>16.11.2018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4F6FB-5312-4641-AA6D-75EE2D62A84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D8A68-7DFB-4469-A00F-3249FDED78DA}" type="datetimeFigureOut">
              <a:rPr lang="ru-RU"/>
              <a:pPr>
                <a:defRPr/>
              </a:pPr>
              <a:t>16.11.2018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72ECB-44FB-485D-96E8-EBD44B0055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7F37C-FFD9-4DC6-832C-6870CFB67EAF}" type="datetimeFigureOut">
              <a:rPr lang="ru-RU"/>
              <a:pPr>
                <a:defRPr/>
              </a:pPr>
              <a:t>16.11.2018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BF6D1-84AB-4FB1-94DD-4E45EE38F83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65463B1-1147-448E-A4E0-B54789D70280}" type="datetimeFigureOut">
              <a:rPr lang="ru-RU"/>
              <a:pPr>
                <a:defRPr/>
              </a:pPr>
              <a:t>16.11.2018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0842FC9-5D93-4DF2-AF42-D4FE0120AE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4" r:id="rId2"/>
    <p:sldLayoutId id="2147483733" r:id="rId3"/>
    <p:sldLayoutId id="2147483732" r:id="rId4"/>
    <p:sldLayoutId id="2147483731" r:id="rId5"/>
    <p:sldLayoutId id="2147483730" r:id="rId6"/>
    <p:sldLayoutId id="2147483729" r:id="rId7"/>
    <p:sldLayoutId id="2147483728" r:id="rId8"/>
    <p:sldLayoutId id="2147483727" r:id="rId9"/>
    <p:sldLayoutId id="2147483726" r:id="rId10"/>
    <p:sldLayoutId id="2147483725" r:id="rId11"/>
    <p:sldLayoutId id="214748373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3.png"/><Relationship Id="rId4" Type="http://schemas.openxmlformats.org/officeDocument/2006/relationships/image" Target="../media/image13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8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71547"/>
            <a:ext cx="7772400" cy="36433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образования Краснозерского района: </a:t>
            </a:r>
            <a:b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достижения, </a:t>
            </a:r>
            <a:b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перспективы развития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625" y="4786313"/>
            <a:ext cx="3571875" cy="1357312"/>
          </a:xfrm>
        </p:spPr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>
                <a:solidFill>
                  <a:srgbClr val="0070C0"/>
                </a:solidFill>
              </a:rPr>
              <a:t>Начальник управления образования администрации Краснозерского района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>
                <a:solidFill>
                  <a:srgbClr val="0070C0"/>
                </a:solidFill>
              </a:rPr>
              <a:t>Дулуба С.А.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158" y="1643050"/>
            <a:ext cx="3377242" cy="25202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3372" y="3500438"/>
            <a:ext cx="4665778" cy="2592288"/>
          </a:xfrm>
          <a:prstGeom prst="rect">
            <a:avLst/>
          </a:prstGeom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Достижения воспитанников ДДТ</a:t>
            </a:r>
          </a:p>
        </p:txBody>
      </p:sp>
      <p:sp>
        <p:nvSpPr>
          <p:cNvPr id="15" name="Содержимое 1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>
              <a:buNone/>
            </a:pPr>
            <a:r>
              <a:rPr lang="ru-RU" dirty="0"/>
              <a:t>     Международный конкурс проектов «Наша история»</a:t>
            </a:r>
          </a:p>
          <a:p>
            <a:pPr>
              <a:buNone/>
            </a:pPr>
            <a:r>
              <a:rPr lang="ru-RU" dirty="0"/>
              <a:t>        г.Москва</a:t>
            </a:r>
          </a:p>
        </p:txBody>
      </p:sp>
      <p:sp>
        <p:nvSpPr>
          <p:cNvPr id="16" name="Содержимое 15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81518" cy="4525963"/>
          </a:xfrm>
        </p:spPr>
        <p:txBody>
          <a:bodyPr/>
          <a:lstStyle/>
          <a:p>
            <a:pPr>
              <a:buNone/>
            </a:pPr>
            <a:r>
              <a:rPr lang="ru-RU" dirty="0"/>
              <a:t>Международный конкурс-фестиваль «Сибирь зажигает звезды»</a:t>
            </a:r>
          </a:p>
          <a:p>
            <a:pPr>
              <a:buNone/>
            </a:pPr>
            <a:r>
              <a:rPr lang="ru-RU" dirty="0"/>
              <a:t> г. Новосибирск</a:t>
            </a:r>
          </a:p>
        </p:txBody>
      </p:sp>
    </p:spTree>
    <p:extLst>
      <p:ext uri="{BB962C8B-B14F-4D97-AF65-F5344CB8AC3E}">
        <p14:creationId xmlns:p14="http://schemas.microsoft.com/office/powerpoint/2010/main" val="2152565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910" y="1071546"/>
            <a:ext cx="3672408" cy="29045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4005064"/>
            <a:ext cx="3645952" cy="2439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1124744"/>
            <a:ext cx="3690851" cy="4887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Достихения</a:t>
            </a:r>
            <a:r>
              <a:rPr lang="ru-RU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воспитанников ДЮСШ</a:t>
            </a:r>
          </a:p>
        </p:txBody>
      </p:sp>
    </p:spTree>
    <p:extLst>
      <p:ext uri="{BB962C8B-B14F-4D97-AF65-F5344CB8AC3E}">
        <p14:creationId xmlns:p14="http://schemas.microsoft.com/office/powerpoint/2010/main" val="416032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57200" y="2786058"/>
            <a:ext cx="3008313" cy="3340105"/>
          </a:xfrm>
        </p:spPr>
        <p:txBody>
          <a:bodyPr/>
          <a:lstStyle/>
          <a:p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Основная задача  системы образования  -повышение качества образования </a:t>
            </a:r>
          </a:p>
        </p:txBody>
      </p:sp>
      <p:pic>
        <p:nvPicPr>
          <p:cNvPr id="7" name="Picture 4" descr="J:\для доклада Дулуба\Семинар 18.11.15 на базе Краснозерской СОШ №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8992" y="1142984"/>
            <a:ext cx="5429287" cy="514353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Grp="1" noChangeArrowheads="1"/>
          </p:cNvSpPr>
          <p:nvPr>
            <p:ph type="title"/>
          </p:nvPr>
        </p:nvSpPr>
        <p:spPr>
          <a:xfrm>
            <a:off x="539750" y="1052513"/>
            <a:ext cx="8229600" cy="647700"/>
          </a:xfrm>
          <a:extLst/>
        </p:spPr>
        <p:txBody>
          <a:bodyPr lIns="90000" tIns="46800" rIns="90000" bIns="46800" rtlCol="0">
            <a:normAutofit fontScale="90000"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SimSun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SimSun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SimSun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SimSun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SimSun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SimSun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SimSun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SimSun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SimSun" charset="-122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4800" b="1" dirty="0">
                <a:solidFill>
                  <a:srgbClr val="2268B4"/>
                </a:solidFill>
              </a:rPr>
              <a:t>Образовательное пространство</a:t>
            </a:r>
            <a:br>
              <a:rPr lang="ru-RU" sz="4800" b="1" dirty="0">
                <a:solidFill>
                  <a:srgbClr val="2268B4"/>
                </a:solidFill>
              </a:rPr>
            </a:br>
            <a:endParaRPr lang="ru-RU" sz="4800" b="1" dirty="0">
              <a:solidFill>
                <a:srgbClr val="2268B4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85720" y="1428736"/>
          <a:ext cx="9072626" cy="5214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636912"/>
            <a:ext cx="3602270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032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000109"/>
            <a:ext cx="8229600" cy="71438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</a:t>
            </a:r>
            <a:r>
              <a:rPr lang="ru-RU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обучащихся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1 сентября</a:t>
            </a:r>
          </a:p>
        </p:txBody>
      </p:sp>
      <p:graphicFrame>
        <p:nvGraphicFramePr>
          <p:cNvPr id="21556" name="Group 52"/>
          <p:cNvGraphicFramePr>
            <a:graphicFrameLocks noGrp="1"/>
          </p:cNvGraphicFramePr>
          <p:nvPr/>
        </p:nvGraphicFramePr>
        <p:xfrm>
          <a:off x="1142976" y="2071678"/>
          <a:ext cx="6858000" cy="4220552"/>
        </p:xfrm>
        <a:graphic>
          <a:graphicData uri="http://schemas.openxmlformats.org/drawingml/2006/table">
            <a:tbl>
              <a:tblPr/>
              <a:tblGrid>
                <a:gridCol w="171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867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год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2017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2018</a:t>
                      </a:r>
                    </a:p>
                    <a:p>
                      <a:endParaRPr lang="ru-RU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70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ООУ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3689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3677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Times New Roman" pitchFamily="18" charset="0"/>
                          <a:cs typeface="Times New Roman" pitchFamily="18" charset="0"/>
                        </a:rPr>
                        <a:t>3682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70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 класс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401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371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Times New Roman" pitchFamily="18" charset="0"/>
                          <a:cs typeface="Times New Roman" pitchFamily="18" charset="0"/>
                        </a:rPr>
                        <a:t>387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70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ДОУ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1514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1457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Times New Roman" pitchFamily="18" charset="0"/>
                          <a:cs typeface="Times New Roman" pitchFamily="18" charset="0"/>
                        </a:rPr>
                        <a:t>1415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70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ДОД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1902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1902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Times New Roman" pitchFamily="18" charset="0"/>
                          <a:cs typeface="Times New Roman" pitchFamily="18" charset="0"/>
                        </a:rPr>
                        <a:t>2467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Объект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8583" y="3988821"/>
            <a:ext cx="3383305" cy="2448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58291">
            <a:off x="5768567" y="1120459"/>
            <a:ext cx="3504212" cy="24606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735" y="4134259"/>
            <a:ext cx="3168352" cy="23042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5045" y="1698941"/>
            <a:ext cx="3261354" cy="21742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6038" y="585761"/>
            <a:ext cx="3346949" cy="21145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вал 3"/>
          <p:cNvSpPr/>
          <p:nvPr/>
        </p:nvSpPr>
        <p:spPr>
          <a:xfrm rot="10800000" flipH="1" flipV="1">
            <a:off x="3286116" y="3500438"/>
            <a:ext cx="2643206" cy="185738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Система</a:t>
            </a:r>
          </a:p>
          <a:p>
            <a:pPr algn="ctr"/>
            <a:r>
              <a:rPr lang="ru-RU" sz="2400" dirty="0"/>
              <a:t>образования</a:t>
            </a:r>
          </a:p>
        </p:txBody>
      </p:sp>
      <p:sp>
        <p:nvSpPr>
          <p:cNvPr id="13" name="Овал 12"/>
          <p:cNvSpPr/>
          <p:nvPr/>
        </p:nvSpPr>
        <p:spPr>
          <a:xfrm>
            <a:off x="5500694" y="3143248"/>
            <a:ext cx="1643073" cy="1143008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/>
              <a:t>Детские сады</a:t>
            </a:r>
          </a:p>
          <a:p>
            <a:pPr algn="ctr"/>
            <a:r>
              <a:rPr lang="ru-RU" dirty="0"/>
              <a:t>1 415 чел.</a:t>
            </a:r>
          </a:p>
        </p:txBody>
      </p:sp>
      <p:sp>
        <p:nvSpPr>
          <p:cNvPr id="22" name="Овал 21"/>
          <p:cNvSpPr/>
          <p:nvPr/>
        </p:nvSpPr>
        <p:spPr>
          <a:xfrm>
            <a:off x="2786050" y="5143512"/>
            <a:ext cx="1643074" cy="85725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/>
              <a:t>ДЮСШ</a:t>
            </a:r>
          </a:p>
          <a:p>
            <a:r>
              <a:rPr lang="ru-RU" dirty="0"/>
              <a:t>710 чел.</a:t>
            </a:r>
          </a:p>
          <a:p>
            <a:endParaRPr lang="ru-RU" dirty="0"/>
          </a:p>
        </p:txBody>
      </p:sp>
      <p:sp>
        <p:nvSpPr>
          <p:cNvPr id="25" name="Овал 24"/>
          <p:cNvSpPr/>
          <p:nvPr/>
        </p:nvSpPr>
        <p:spPr>
          <a:xfrm>
            <a:off x="3714744" y="2571744"/>
            <a:ext cx="1643073" cy="928694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/>
              <a:t>Школы </a:t>
            </a:r>
          </a:p>
          <a:p>
            <a:r>
              <a:rPr lang="ru-RU" dirty="0"/>
              <a:t>3 682 чел.</a:t>
            </a:r>
          </a:p>
        </p:txBody>
      </p:sp>
      <p:grpSp>
        <p:nvGrpSpPr>
          <p:cNvPr id="2" name="Группа 20"/>
          <p:cNvGrpSpPr/>
          <p:nvPr/>
        </p:nvGrpSpPr>
        <p:grpSpPr>
          <a:xfrm>
            <a:off x="4714876" y="5143512"/>
            <a:ext cx="1500198" cy="857256"/>
            <a:chOff x="3646482" y="3145400"/>
            <a:chExt cx="1517715" cy="1093195"/>
          </a:xfrm>
        </p:grpSpPr>
        <p:sp>
          <p:nvSpPr>
            <p:cNvPr id="33" name="Овал 32"/>
            <p:cNvSpPr/>
            <p:nvPr/>
          </p:nvSpPr>
          <p:spPr>
            <a:xfrm>
              <a:off x="3646482" y="3145400"/>
              <a:ext cx="1517715" cy="109319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Овал 4"/>
            <p:cNvSpPr/>
            <p:nvPr/>
          </p:nvSpPr>
          <p:spPr>
            <a:xfrm>
              <a:off x="3935571" y="3327599"/>
              <a:ext cx="1073187" cy="7730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/>
                <a:t>ДШИ</a:t>
              </a:r>
            </a:p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kern="1200"/>
                <a:t>450 </a:t>
              </a:r>
              <a:r>
                <a:rPr lang="ru-RU" kern="1200" dirty="0"/>
                <a:t>чел</a:t>
              </a:r>
              <a:r>
                <a:rPr lang="ru-RU" sz="1100" kern="1200" dirty="0"/>
                <a:t>.</a:t>
              </a:r>
            </a:p>
          </p:txBody>
        </p:sp>
      </p:grpSp>
      <p:sp>
        <p:nvSpPr>
          <p:cNvPr id="35" name="Овал 34"/>
          <p:cNvSpPr/>
          <p:nvPr/>
        </p:nvSpPr>
        <p:spPr>
          <a:xfrm>
            <a:off x="2000232" y="3429000"/>
            <a:ext cx="1643074" cy="85725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100" dirty="0"/>
              <a:t> </a:t>
            </a:r>
            <a:r>
              <a:rPr lang="ru-RU" dirty="0"/>
              <a:t>ДДТ</a:t>
            </a:r>
          </a:p>
          <a:p>
            <a:r>
              <a:rPr lang="ru-RU" dirty="0"/>
              <a:t>1 307 чел. </a:t>
            </a:r>
          </a:p>
        </p:txBody>
      </p:sp>
    </p:spTree>
    <p:extLst>
      <p:ext uri="{BB962C8B-B14F-4D97-AF65-F5344CB8AC3E}">
        <p14:creationId xmlns:p14="http://schemas.microsoft.com/office/powerpoint/2010/main" val="152187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714380"/>
          </a:xfrm>
        </p:spPr>
        <p:txBody>
          <a:bodyPr/>
          <a:lstStyle/>
          <a:p>
            <a:r>
              <a:rPr lang="ru-RU" sz="3600" b="1" dirty="0">
                <a:solidFill>
                  <a:srgbClr val="0070C0"/>
                </a:solidFill>
              </a:rPr>
              <a:t>Финансирование из бюджета Краснозерского района (млн.руб.)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57158" y="1500174"/>
          <a:ext cx="8186766" cy="4186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285884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Краснозерская СОШ №1</a:t>
            </a:r>
          </a:p>
        </p:txBody>
      </p:sp>
      <p:pic>
        <p:nvPicPr>
          <p:cNvPr id="7" name="Содержимое 6" descr="DSCN9505.JPG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390775"/>
            <a:ext cx="4191000" cy="3143250"/>
          </a:xfrm>
        </p:spPr>
      </p:pic>
      <p:pic>
        <p:nvPicPr>
          <p:cNvPr id="8" name="Содержимое 7" descr="DSCN9502.JP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333625"/>
            <a:ext cx="4343400" cy="325755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57200" y="500042"/>
            <a:ext cx="8229600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Мероприятия по безопасности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\\Приемная\документы\Дулуба СА\фото к выступлению\IMG_0731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2276872"/>
            <a:ext cx="2736304" cy="2938078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026" name="Picture 2" descr="C:\Users\Пользователь\Desktop\Кол\Ve_xoCMudCk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2276872"/>
            <a:ext cx="2808312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i="1" dirty="0">
                <a:solidFill>
                  <a:srgbClr val="0070C0"/>
                </a:solidFill>
              </a:rPr>
              <a:t>Средства районного и областного бюджета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57200" y="1214422"/>
            <a:ext cx="8686800" cy="5286412"/>
          </a:xfrm>
        </p:spPr>
        <p:txBody>
          <a:bodyPr/>
          <a:lstStyle/>
          <a:p>
            <a:pPr algn="ctr">
              <a:buNone/>
            </a:pPr>
            <a:r>
              <a:rPr lang="ru-RU" sz="2800" b="1" i="1" u="sng" dirty="0"/>
              <a:t>Всего выделено на ремонты финансовых средств:</a:t>
            </a:r>
          </a:p>
          <a:p>
            <a:pPr>
              <a:buNone/>
            </a:pPr>
            <a:r>
              <a:rPr lang="ru-RU" dirty="0"/>
              <a:t>2017-2018 учебный год – 9 676,0 тыс.руб.</a:t>
            </a:r>
          </a:p>
          <a:p>
            <a:pPr>
              <a:buNone/>
            </a:pPr>
            <a:r>
              <a:rPr lang="ru-RU" dirty="0"/>
              <a:t>2018-2019 учебный год </a:t>
            </a:r>
            <a:r>
              <a:rPr lang="ru-RU"/>
              <a:t>– 14 515,0 </a:t>
            </a:r>
            <a:r>
              <a:rPr lang="ru-RU" dirty="0"/>
              <a:t>тыс.руб.</a:t>
            </a:r>
          </a:p>
        </p:txBody>
      </p:sp>
      <p:pic>
        <p:nvPicPr>
          <p:cNvPr id="1027" name="Picture 3" descr="C:\Documents and Settings\777\Рабочий стол\фото с приемки\садовое\садовская СОШ\DSC0292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3357562"/>
            <a:ext cx="3929090" cy="2571768"/>
          </a:xfrm>
          <a:prstGeom prst="rect">
            <a:avLst/>
          </a:prstGeom>
          <a:noFill/>
        </p:spPr>
      </p:pic>
      <p:pic>
        <p:nvPicPr>
          <p:cNvPr id="1029" name="Picture 5" descr="C:\Documents and Settings\777\Рабочий стол\фото с приемки\Коневская сош\DSC0359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2" y="3357562"/>
            <a:ext cx="3929090" cy="2571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img_093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00364" y="1214422"/>
            <a:ext cx="5932710" cy="4429156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57158" y="1071546"/>
            <a:ext cx="2714645" cy="5054617"/>
          </a:xfrm>
        </p:spPr>
        <p:txBody>
          <a:bodyPr/>
          <a:lstStyle/>
          <a:p>
            <a:pPr algn="ctr"/>
            <a:r>
              <a:rPr lang="ru-RU" sz="2000" dirty="0"/>
              <a:t>«Наша цель – повысить роль образовательных учреждений в решении стратегических задач, стоящих перед регионом, максимально эффективно использовать потенциал научно-образовательного комплекса для развития региональной экономики»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777\Рабочий стол\фото с приемки\Полойская СОШ\DSC0343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571612"/>
            <a:ext cx="4071966" cy="3929090"/>
          </a:xfrm>
          <a:prstGeom prst="rect">
            <a:avLst/>
          </a:prstGeom>
          <a:noFill/>
        </p:spPr>
      </p:pic>
      <p:pic>
        <p:nvPicPr>
          <p:cNvPr id="2052" name="Picture 4" descr="C:\Documents and Settings\777\Рабочий стол\фото с приемки\Полойская СОШ\DSC0343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76" y="1571612"/>
            <a:ext cx="4000528" cy="390045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285984" y="642918"/>
            <a:ext cx="4929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МКОУ  </a:t>
            </a:r>
            <a:r>
              <a:rPr lang="ru-RU" sz="3200" b="1" dirty="0" err="1">
                <a:solidFill>
                  <a:srgbClr val="0070C0"/>
                </a:solidFill>
              </a:rPr>
              <a:t>Полойская</a:t>
            </a:r>
            <a:r>
              <a:rPr lang="ru-RU" sz="3200" b="1" dirty="0">
                <a:solidFill>
                  <a:srgbClr val="0070C0"/>
                </a:solidFill>
              </a:rPr>
              <a:t> СОШ</a:t>
            </a:r>
            <a:endParaRPr lang="ru-RU" sz="32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Замена котлов</a:t>
            </a:r>
          </a:p>
        </p:txBody>
      </p:sp>
      <p:pic>
        <p:nvPicPr>
          <p:cNvPr id="2050" name="Picture 2" descr="C:\Documents and Settings\777\Рабочий стол\котел Зубковский д.с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535817" y="2321711"/>
            <a:ext cx="4500594" cy="2714644"/>
          </a:xfrm>
          <a:prstGeom prst="rect">
            <a:avLst/>
          </a:prstGeom>
          <a:noFill/>
        </p:spPr>
      </p:pic>
      <p:pic>
        <p:nvPicPr>
          <p:cNvPr id="2051" name="Picture 3" descr="C:\Documents and Settings\777\Рабочий стол\котел зубковской оош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0430" y="1052062"/>
            <a:ext cx="2286016" cy="2662689"/>
          </a:xfrm>
          <a:prstGeom prst="rect">
            <a:avLst/>
          </a:prstGeom>
          <a:noFill/>
        </p:spPr>
      </p:pic>
      <p:pic>
        <p:nvPicPr>
          <p:cNvPr id="2052" name="Picture 4" descr="C:\Documents and Settings\777\Рабочий стол\котел Ульяновской оош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7950" y="1071546"/>
            <a:ext cx="2428892" cy="2643206"/>
          </a:xfrm>
          <a:prstGeom prst="rect">
            <a:avLst/>
          </a:prstGeom>
          <a:noFill/>
        </p:spPr>
      </p:pic>
      <p:pic>
        <p:nvPicPr>
          <p:cNvPr id="6" name="Picture 2" descr="C:\Documents and Settings\777\Рабочий стол\котел Лобинская СОШ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24" y="4143380"/>
            <a:ext cx="2786082" cy="207170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57158" y="5929330"/>
            <a:ext cx="30003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МКДОУ </a:t>
            </a:r>
            <a:r>
              <a:rPr lang="ru-RU" b="1" dirty="0" err="1">
                <a:solidFill>
                  <a:srgbClr val="0070C0"/>
                </a:solidFill>
              </a:rPr>
              <a:t>Зубковский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д</a:t>
            </a:r>
            <a:r>
              <a:rPr lang="ru-RU" b="1" dirty="0">
                <a:solidFill>
                  <a:srgbClr val="0070C0"/>
                </a:solidFill>
              </a:rPr>
              <a:t>/с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00430" y="3643314"/>
            <a:ext cx="2286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МКОУ  Зубковская  ООШ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14810" y="6286520"/>
            <a:ext cx="30718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МКОУ  </a:t>
            </a:r>
            <a:r>
              <a:rPr lang="ru-RU" b="1" dirty="0" err="1">
                <a:solidFill>
                  <a:srgbClr val="0070C0"/>
                </a:solidFill>
              </a:rPr>
              <a:t>Светловская</a:t>
            </a:r>
            <a:r>
              <a:rPr lang="ru-RU" b="1" dirty="0">
                <a:solidFill>
                  <a:srgbClr val="0070C0"/>
                </a:solidFill>
              </a:rPr>
              <a:t> ООШ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500826" y="3857628"/>
            <a:ext cx="2643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0070C0"/>
                </a:solidFill>
              </a:rPr>
              <a:t>МКОУ  Ульяновская ООШ</a:t>
            </a:r>
            <a:endParaRPr lang="ru-RU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928694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Ремонт теплотрасс и отопления</a:t>
            </a:r>
          </a:p>
        </p:txBody>
      </p:sp>
      <p:pic>
        <p:nvPicPr>
          <p:cNvPr id="3075" name="Picture 3" descr="C:\Documents and Settings\777\Рабочий стол\теплотрасса Колыбельск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214554"/>
            <a:ext cx="3951475" cy="2928958"/>
          </a:xfrm>
          <a:prstGeom prst="rect">
            <a:avLst/>
          </a:prstGeom>
          <a:noFill/>
        </p:spPr>
      </p:pic>
      <p:pic>
        <p:nvPicPr>
          <p:cNvPr id="3076" name="Picture 4" descr="C:\Documents and Settings\777\Рабочий стол\орехологовская сош отопление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24" y="2214554"/>
            <a:ext cx="4163815" cy="285752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4282" y="5286388"/>
            <a:ext cx="371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МКОУ  Колыбельская СОШ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5286388"/>
            <a:ext cx="371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МКОУ  </a:t>
            </a:r>
            <a:r>
              <a:rPr lang="ru-RU" b="1" dirty="0" err="1">
                <a:solidFill>
                  <a:srgbClr val="0070C0"/>
                </a:solidFill>
              </a:rPr>
              <a:t>Орехологовская</a:t>
            </a:r>
            <a:r>
              <a:rPr lang="ru-RU" b="1" dirty="0">
                <a:solidFill>
                  <a:srgbClr val="0070C0"/>
                </a:solidFill>
              </a:rPr>
              <a:t> СОШ</a:t>
            </a:r>
            <a:endParaRPr lang="ru-RU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642918"/>
            <a:ext cx="8643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МКДОУ Краснозерский детский сад № 5 </a:t>
            </a:r>
            <a:endParaRPr lang="ru-RU" sz="3200" b="1" dirty="0"/>
          </a:p>
        </p:txBody>
      </p:sp>
      <p:pic>
        <p:nvPicPr>
          <p:cNvPr id="2050" name="Picture 2" descr="C:\Documents and Settings\777\Рабочий стол\DSC0419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1357298"/>
            <a:ext cx="3357586" cy="2571768"/>
          </a:xfrm>
          <a:prstGeom prst="rect">
            <a:avLst/>
          </a:prstGeom>
          <a:noFill/>
        </p:spPr>
      </p:pic>
      <p:pic>
        <p:nvPicPr>
          <p:cNvPr id="2051" name="Picture 3" descr="C:\Documents and Settings\777\Рабочий стол\DSC0418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4143380"/>
            <a:ext cx="3286148" cy="2214578"/>
          </a:xfrm>
          <a:prstGeom prst="rect">
            <a:avLst/>
          </a:prstGeom>
          <a:noFill/>
        </p:spPr>
      </p:pic>
      <p:pic>
        <p:nvPicPr>
          <p:cNvPr id="2052" name="Picture 4" descr="C:\Documents and Settings\777\Рабочий стол\DSC0418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357298"/>
            <a:ext cx="3429024" cy="2643206"/>
          </a:xfrm>
          <a:prstGeom prst="rect">
            <a:avLst/>
          </a:prstGeom>
          <a:noFill/>
        </p:spPr>
      </p:pic>
      <p:pic>
        <p:nvPicPr>
          <p:cNvPr id="2053" name="Picture 5" descr="C:\Documents and Settings\777\Рабочий стол\фото с приемки\Краснозерский дс №5\DSC0418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4143380"/>
            <a:ext cx="3214710" cy="2214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571504"/>
          </a:xfrm>
        </p:spPr>
        <p:txBody>
          <a:bodyPr/>
          <a:lstStyle/>
          <a:p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КСОШ №2</a:t>
            </a:r>
          </a:p>
        </p:txBody>
      </p:sp>
      <p:pic>
        <p:nvPicPr>
          <p:cNvPr id="15362" name="Picture 2" descr="C:\Users\Пользователь\Desktop\рло\102MSDCF\DSC0114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25" y="1357313"/>
            <a:ext cx="4714875" cy="5500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-52749" y="0"/>
            <a:ext cx="3481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4" descr="C:\Users\Пользователь\Desktop\рло\102MSDCF\DSC0113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14422"/>
            <a:ext cx="4429124" cy="5357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Приемная\документы\БОНДАРЕВА И.Е\фото с приемки\14.08\мохнатологовский дс\DSC0303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1571612"/>
            <a:ext cx="3214710" cy="2428892"/>
          </a:xfrm>
          <a:prstGeom prst="rect">
            <a:avLst/>
          </a:prstGeom>
          <a:noFill/>
        </p:spPr>
      </p:pic>
      <p:pic>
        <p:nvPicPr>
          <p:cNvPr id="3075" name="Picture 3" descr="\\Приемная\документы\БОНДАРЕВА И.Е\фото с приемки\14.08\мохнатологовский дс\DSC0303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4005064"/>
            <a:ext cx="3816424" cy="2664296"/>
          </a:xfrm>
          <a:prstGeom prst="rect">
            <a:avLst/>
          </a:prstGeom>
          <a:noFill/>
        </p:spPr>
      </p:pic>
      <p:pic>
        <p:nvPicPr>
          <p:cNvPr id="3077" name="Picture 5" descr="C:\Documents and Settings\777\Рабочий стол\DSC0303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7818" y="1500174"/>
            <a:ext cx="3357586" cy="242889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8596" y="857232"/>
            <a:ext cx="87154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</a:rPr>
              <a:t>МКДОУ   Мохнатологовский детский сад</a:t>
            </a:r>
            <a:endParaRPr lang="ru-RU" sz="32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5984" y="642918"/>
            <a:ext cx="4929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МКОУ Коневская СОШ</a:t>
            </a:r>
            <a:endParaRPr lang="ru-RU" sz="3200" b="1" dirty="0"/>
          </a:p>
        </p:txBody>
      </p:sp>
      <p:pic>
        <p:nvPicPr>
          <p:cNvPr id="4098" name="Picture 2" descr="C:\Documents and Settings\777\Рабочий стол\DSC0361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48" y="1500174"/>
            <a:ext cx="3429024" cy="4286280"/>
          </a:xfrm>
          <a:prstGeom prst="rect">
            <a:avLst/>
          </a:prstGeom>
          <a:noFill/>
        </p:spPr>
      </p:pic>
      <p:pic>
        <p:nvPicPr>
          <p:cNvPr id="1026" name="Picture 2" descr="C:\Documents and Settings\777\Рабочий стол\DSC0361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28" y="1500174"/>
            <a:ext cx="3500462" cy="428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777\Рабочий стол\фото с приемки\Колыбельская СОШ\Копия DSC0409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8001056" cy="507209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19672" y="785794"/>
            <a:ext cx="55955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МКОУ Колыбельская СОШ</a:t>
            </a:r>
            <a:endParaRPr lang="ru-RU" sz="3200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5984" y="785794"/>
            <a:ext cx="4929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        МКУ      ДЮСШ</a:t>
            </a:r>
            <a:endParaRPr lang="ru-RU" sz="3200" b="1" dirty="0"/>
          </a:p>
        </p:txBody>
      </p:sp>
      <p:pic>
        <p:nvPicPr>
          <p:cNvPr id="1026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38" y="1500174"/>
            <a:ext cx="6784448" cy="45974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1604" y="896222"/>
            <a:ext cx="7143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МКОУ </a:t>
            </a:r>
            <a:r>
              <a:rPr lang="ru-RU" sz="3200" b="1" dirty="0" err="1">
                <a:solidFill>
                  <a:srgbClr val="0070C0"/>
                </a:solidFill>
              </a:rPr>
              <a:t>Нижнечеремошинская</a:t>
            </a:r>
            <a:r>
              <a:rPr lang="ru-RU" sz="3200" b="1" dirty="0">
                <a:solidFill>
                  <a:srgbClr val="0070C0"/>
                </a:solidFill>
              </a:rPr>
              <a:t> СОШ </a:t>
            </a:r>
            <a:endParaRPr lang="ru-RU" sz="3200" b="1" dirty="0"/>
          </a:p>
        </p:txBody>
      </p:sp>
      <p:pic>
        <p:nvPicPr>
          <p:cNvPr id="4100" name="Picture 4" descr="C:\Documents and Settings\777\Рабочий стол\DSC0334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786" y="1500174"/>
            <a:ext cx="3286148" cy="4429156"/>
          </a:xfrm>
          <a:prstGeom prst="rect">
            <a:avLst/>
          </a:prstGeom>
          <a:noFill/>
        </p:spPr>
      </p:pic>
      <p:pic>
        <p:nvPicPr>
          <p:cNvPr id="4101" name="Picture 5" descr="C:\Documents and Settings\777\Рабочий стол\фото с приемки\Нижнечеремошинская сош\DSC0334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482700" y="1803786"/>
            <a:ext cx="4429158" cy="38219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1071546"/>
            <a:ext cx="835821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703282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Замена дверей</a:t>
            </a:r>
          </a:p>
        </p:txBody>
      </p:sp>
      <p:pic>
        <p:nvPicPr>
          <p:cNvPr id="2051" name="Picture 3" descr="C:\Documents and Settings\777\Рабочий стол\фото с приемки\орехово\орехологовская СОШ\DSC0296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4" y="1428736"/>
            <a:ext cx="3357586" cy="378621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42910" y="5572140"/>
            <a:ext cx="371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МКОУ  </a:t>
            </a:r>
            <a:r>
              <a:rPr lang="ru-RU" b="1" dirty="0" err="1">
                <a:solidFill>
                  <a:srgbClr val="0070C0"/>
                </a:solidFill>
              </a:rPr>
              <a:t>Нижнечеремошинская</a:t>
            </a:r>
            <a:r>
              <a:rPr lang="ru-RU" b="1" dirty="0">
                <a:solidFill>
                  <a:srgbClr val="0070C0"/>
                </a:solidFill>
              </a:rPr>
              <a:t> СОШ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214942" y="5500702"/>
            <a:ext cx="32861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МКОУ </a:t>
            </a:r>
            <a:r>
              <a:rPr lang="ru-RU" b="1" dirty="0" err="1">
                <a:solidFill>
                  <a:srgbClr val="0070C0"/>
                </a:solidFill>
              </a:rPr>
              <a:t>Орехологовская</a:t>
            </a:r>
            <a:r>
              <a:rPr lang="ru-RU" b="1" dirty="0">
                <a:solidFill>
                  <a:srgbClr val="0070C0"/>
                </a:solidFill>
              </a:rPr>
              <a:t> СОШ</a:t>
            </a:r>
            <a:endParaRPr lang="ru-RU" b="1" dirty="0"/>
          </a:p>
        </p:txBody>
      </p:sp>
      <p:pic>
        <p:nvPicPr>
          <p:cNvPr id="7" name="Picture 2" descr="C:\Documents and Settings\777\Рабочий стол\DSC0334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48" y="1500174"/>
            <a:ext cx="3071834" cy="3714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одержимое 3"/>
          <p:cNvGraphicFramePr>
            <a:graphicFrameLocks/>
          </p:cNvGraphicFramePr>
          <p:nvPr/>
        </p:nvGraphicFramePr>
        <p:xfrm>
          <a:off x="428596" y="2214554"/>
          <a:ext cx="8385784" cy="4376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3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23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7289">
                <a:tc>
                  <a:txBody>
                    <a:bodyPr/>
                    <a:lstStyle/>
                    <a:p>
                      <a:r>
                        <a:rPr lang="ru-RU" sz="2800" dirty="0"/>
                        <a:t>ОУ</a:t>
                      </a:r>
                    </a:p>
                  </a:txBody>
                  <a:tcPr marL="104296" marR="104296"/>
                </a:tc>
                <a:tc>
                  <a:txBody>
                    <a:bodyPr/>
                    <a:lstStyle/>
                    <a:p>
                      <a:r>
                        <a:rPr lang="ru-RU" sz="2800" dirty="0"/>
                        <a:t>выполненные</a:t>
                      </a:r>
                      <a:r>
                        <a:rPr lang="ru-RU" sz="2800" baseline="0" dirty="0"/>
                        <a:t> </a:t>
                      </a:r>
                      <a:r>
                        <a:rPr lang="ru-RU" sz="2800" dirty="0"/>
                        <a:t> работы</a:t>
                      </a:r>
                    </a:p>
                  </a:txBody>
                  <a:tcPr marL="104296" marR="10429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073">
                <a:tc>
                  <a:txBody>
                    <a:bodyPr/>
                    <a:lstStyle/>
                    <a:p>
                      <a:r>
                        <a:rPr lang="ru-RU" sz="2800" dirty="0" err="1"/>
                        <a:t>Нижнечеремошинская</a:t>
                      </a:r>
                      <a:r>
                        <a:rPr lang="ru-RU" sz="2800" baseline="0" dirty="0"/>
                        <a:t> СОШ, </a:t>
                      </a:r>
                      <a:r>
                        <a:rPr lang="ru-RU" sz="2800" baseline="0" dirty="0" err="1"/>
                        <a:t>Орехологовская</a:t>
                      </a:r>
                      <a:r>
                        <a:rPr lang="ru-RU" sz="2800" baseline="0" dirty="0"/>
                        <a:t> СОШ</a:t>
                      </a:r>
                      <a:endParaRPr lang="ru-RU" sz="2800" dirty="0"/>
                    </a:p>
                  </a:txBody>
                  <a:tcPr marL="104296" marR="104296"/>
                </a:tc>
                <a:tc>
                  <a:txBody>
                    <a:bodyPr/>
                    <a:lstStyle/>
                    <a:p>
                      <a:r>
                        <a:rPr kumimoji="0" lang="ru-RU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Замена</a:t>
                      </a:r>
                      <a:r>
                        <a:rPr kumimoji="0" lang="ru-RU" sz="2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дверей</a:t>
                      </a:r>
                      <a:endParaRPr lang="ru-RU" sz="2800" dirty="0"/>
                    </a:p>
                  </a:txBody>
                  <a:tcPr marL="104296" marR="10429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737">
                <a:tc>
                  <a:txBody>
                    <a:bodyPr/>
                    <a:lstStyle/>
                    <a:p>
                      <a:r>
                        <a:rPr lang="ru-RU" sz="2800" baseline="0" dirty="0"/>
                        <a:t> МКОУ Краснозерская СОШ № 2</a:t>
                      </a:r>
                      <a:endParaRPr lang="ru-RU" sz="2800" dirty="0"/>
                    </a:p>
                  </a:txBody>
                  <a:tcPr marL="104296" marR="104296"/>
                </a:tc>
                <a:tc>
                  <a:txBody>
                    <a:bodyPr/>
                    <a:lstStyle/>
                    <a:p>
                      <a:r>
                        <a:rPr lang="ru-RU" sz="2800" baseline="0" dirty="0"/>
                        <a:t>Ремонт пола</a:t>
                      </a:r>
                      <a:endParaRPr lang="ru-RU" sz="2800" dirty="0"/>
                    </a:p>
                  </a:txBody>
                  <a:tcPr marL="104296" marR="10429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50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/>
                        <a:t> в 8 </a:t>
                      </a:r>
                      <a:r>
                        <a:rPr kumimoji="0" lang="ru-RU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детских садах</a:t>
                      </a:r>
                      <a:r>
                        <a:rPr kumimoji="0" lang="ru-RU" sz="2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района и 3 школах</a:t>
                      </a:r>
                      <a:endParaRPr lang="ru-RU" sz="2800" dirty="0"/>
                    </a:p>
                  </a:txBody>
                  <a:tcPr marL="104296" marR="104296"/>
                </a:tc>
                <a:tc>
                  <a:txBody>
                    <a:bodyPr/>
                    <a:lstStyle/>
                    <a:p>
                      <a:r>
                        <a:rPr lang="ru-RU" sz="2800" dirty="0"/>
                        <a:t>частичная замена </a:t>
                      </a:r>
                      <a:r>
                        <a:rPr lang="ru-RU" sz="2800" baseline="0" dirty="0"/>
                        <a:t>окон на пластиковые</a:t>
                      </a:r>
                      <a:endParaRPr lang="ru-RU" sz="2800" dirty="0"/>
                    </a:p>
                  </a:txBody>
                  <a:tcPr marL="104296" marR="10429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8981">
                <a:tc>
                  <a:txBody>
                    <a:bodyPr/>
                    <a:lstStyle/>
                    <a:p>
                      <a:r>
                        <a:rPr lang="ru-RU" sz="2800" dirty="0" err="1"/>
                        <a:t>Орехологовский</a:t>
                      </a:r>
                      <a:r>
                        <a:rPr lang="ru-RU" sz="2800" baseline="0" dirty="0"/>
                        <a:t> </a:t>
                      </a:r>
                      <a:r>
                        <a:rPr lang="ru-RU" sz="2800" dirty="0"/>
                        <a:t>детский</a:t>
                      </a:r>
                      <a:r>
                        <a:rPr lang="ru-RU" sz="2800" baseline="0" dirty="0"/>
                        <a:t> </a:t>
                      </a:r>
                      <a:r>
                        <a:rPr lang="ru-RU" sz="2800" dirty="0"/>
                        <a:t>сад </a:t>
                      </a:r>
                    </a:p>
                  </a:txBody>
                  <a:tcPr marL="104296" marR="104296"/>
                </a:tc>
                <a:tc>
                  <a:txBody>
                    <a:bodyPr/>
                    <a:lstStyle/>
                    <a:p>
                      <a:r>
                        <a:rPr lang="ru-RU" sz="2800" dirty="0"/>
                        <a:t>Ремонт</a:t>
                      </a:r>
                      <a:r>
                        <a:rPr lang="ru-RU" sz="2800" baseline="0" dirty="0"/>
                        <a:t> системы отопления</a:t>
                      </a:r>
                      <a:endParaRPr lang="ru-RU" sz="2800" dirty="0"/>
                    </a:p>
                  </a:txBody>
                  <a:tcPr marL="104296" marR="10429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1000108"/>
            <a:ext cx="8472518" cy="10001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rgbClr val="0070C0"/>
                </a:solidFill>
              </a:rPr>
              <a:t>Средства депутатского фонда  </a:t>
            </a:r>
            <a:br>
              <a:rPr lang="ru-RU" sz="2800" dirty="0"/>
            </a:br>
            <a:br>
              <a:rPr lang="ru-RU" sz="2800" dirty="0"/>
            </a:br>
            <a:r>
              <a:rPr lang="ru-RU" sz="3100" i="1" dirty="0"/>
              <a:t>всего выполнены ремонты на сумму 1 120,0 тыс.руб.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77472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</a:rPr>
              <a:t>Замена окон в детских садах района</a:t>
            </a:r>
          </a:p>
        </p:txBody>
      </p:sp>
      <p:pic>
        <p:nvPicPr>
          <p:cNvPr id="5122" name="Picture 2" descr="C:\Documents and Settings\777\Рабочий стол\фото с приемки\Краснозерский дс №5\DSC0419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285860"/>
            <a:ext cx="2428892" cy="2214578"/>
          </a:xfrm>
          <a:prstGeom prst="rect">
            <a:avLst/>
          </a:prstGeom>
          <a:noFill/>
        </p:spPr>
      </p:pic>
      <p:pic>
        <p:nvPicPr>
          <p:cNvPr id="5123" name="Picture 3" descr="C:\Documents and Settings\777\Рабочий стол\фото с приемки\садовое\садовский дс\DSC0288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40" y="1285860"/>
            <a:ext cx="2643206" cy="2214578"/>
          </a:xfrm>
          <a:prstGeom prst="rect">
            <a:avLst/>
          </a:prstGeom>
          <a:noFill/>
        </p:spPr>
      </p:pic>
      <p:pic>
        <p:nvPicPr>
          <p:cNvPr id="5124" name="Picture 4" descr="C:\Documents and Settings\777\Рабочий стол\фото с приемки\Краснозерский дс №1\DSC0412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36" y="1285860"/>
            <a:ext cx="2571767" cy="207170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3500438"/>
            <a:ext cx="30003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Краснозерский </a:t>
            </a:r>
            <a:r>
              <a:rPr lang="ru-RU" b="1" dirty="0" err="1">
                <a:solidFill>
                  <a:srgbClr val="0070C0"/>
                </a:solidFill>
              </a:rPr>
              <a:t>д</a:t>
            </a:r>
            <a:r>
              <a:rPr lang="ru-RU" b="1" dirty="0">
                <a:solidFill>
                  <a:srgbClr val="0070C0"/>
                </a:solidFill>
              </a:rPr>
              <a:t>/с № 5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71802" y="3571876"/>
            <a:ext cx="2857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Садовский </a:t>
            </a:r>
            <a:r>
              <a:rPr lang="ru-RU" b="1" dirty="0" err="1">
                <a:solidFill>
                  <a:srgbClr val="0070C0"/>
                </a:solidFill>
              </a:rPr>
              <a:t>д</a:t>
            </a:r>
            <a:r>
              <a:rPr lang="ru-RU" b="1" dirty="0">
                <a:solidFill>
                  <a:srgbClr val="0070C0"/>
                </a:solidFill>
              </a:rPr>
              <a:t>/с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143604" y="3429000"/>
            <a:ext cx="30003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Краснозерский </a:t>
            </a:r>
            <a:r>
              <a:rPr lang="ru-RU" b="1" dirty="0" err="1">
                <a:solidFill>
                  <a:srgbClr val="0070C0"/>
                </a:solidFill>
              </a:rPr>
              <a:t>д</a:t>
            </a:r>
            <a:r>
              <a:rPr lang="ru-RU" b="1" dirty="0">
                <a:solidFill>
                  <a:srgbClr val="0070C0"/>
                </a:solidFill>
              </a:rPr>
              <a:t>/с № 1 </a:t>
            </a:r>
            <a:endParaRPr lang="ru-RU" dirty="0"/>
          </a:p>
        </p:txBody>
      </p:sp>
      <p:pic>
        <p:nvPicPr>
          <p:cNvPr id="5125" name="Picture 5" descr="C:\Documents and Settings\777\Рабочий стол\фото с приемки\Нижнечеремошинский дс\DSC0336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321835" y="2607463"/>
            <a:ext cx="2143140" cy="4786346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 rot="10800000" flipV="1">
            <a:off x="2857488" y="6148585"/>
            <a:ext cx="32861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0070C0"/>
                </a:solidFill>
              </a:rPr>
              <a:t>Нижнечеремошинский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д</a:t>
            </a:r>
            <a:r>
              <a:rPr lang="ru-RU" b="1" dirty="0">
                <a:solidFill>
                  <a:srgbClr val="0070C0"/>
                </a:solidFill>
              </a:rPr>
              <a:t>/с</a:t>
            </a:r>
            <a:endParaRPr lang="ru-RU" b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84615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Замена окон в детских садах района</a:t>
            </a:r>
          </a:p>
        </p:txBody>
      </p:sp>
      <p:pic>
        <p:nvPicPr>
          <p:cNvPr id="6146" name="Picture 2" descr="\\Приемная\документы\БОНДАРЕВА И.Е\фото с приемки\14.08\Октябрьский дс\DSC0313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71470" y="2428868"/>
            <a:ext cx="3286149" cy="257176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 rot="10800000" flipV="1">
            <a:off x="642910" y="5469925"/>
            <a:ext cx="2152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Октябрьский </a:t>
            </a:r>
            <a:r>
              <a:rPr lang="ru-RU" b="1" dirty="0" err="1">
                <a:solidFill>
                  <a:srgbClr val="0070C0"/>
                </a:solidFill>
              </a:rPr>
              <a:t>д</a:t>
            </a:r>
            <a:r>
              <a:rPr lang="ru-RU" b="1" dirty="0">
                <a:solidFill>
                  <a:srgbClr val="0070C0"/>
                </a:solidFill>
              </a:rPr>
              <a:t>/с</a:t>
            </a:r>
            <a:endParaRPr lang="ru-RU" b="1" dirty="0"/>
          </a:p>
        </p:txBody>
      </p:sp>
      <p:pic>
        <p:nvPicPr>
          <p:cNvPr id="5" name="Picture 7" descr="\\Приемная\документы\БОНДАРЕВА И.Е\фото с приемки\14.08\майский дс\IMG_20180814_13165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40" y="2071678"/>
            <a:ext cx="2714644" cy="328614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0800000" flipV="1">
            <a:off x="3357554" y="5469924"/>
            <a:ext cx="2357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Майский   </a:t>
            </a:r>
            <a:r>
              <a:rPr lang="ru-RU" b="1" dirty="0" err="1">
                <a:solidFill>
                  <a:srgbClr val="0070C0"/>
                </a:solidFill>
              </a:rPr>
              <a:t>д</a:t>
            </a:r>
            <a:r>
              <a:rPr lang="ru-RU" b="1" dirty="0">
                <a:solidFill>
                  <a:srgbClr val="0070C0"/>
                </a:solidFill>
              </a:rPr>
              <a:t>/с</a:t>
            </a:r>
            <a:endParaRPr lang="ru-RU" b="1" dirty="0"/>
          </a:p>
        </p:txBody>
      </p:sp>
      <p:pic>
        <p:nvPicPr>
          <p:cNvPr id="7" name="Picture 6" descr="\\Приемная\документы\БОНДАРЕВА И.Е\фото с приемки\Веселовский дс\DSC0384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36" y="2071678"/>
            <a:ext cx="2714676" cy="328614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 rot="10800000" flipV="1">
            <a:off x="6286512" y="5398487"/>
            <a:ext cx="2438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Веселовский  </a:t>
            </a:r>
            <a:r>
              <a:rPr lang="ru-RU" b="1" dirty="0" err="1">
                <a:solidFill>
                  <a:srgbClr val="0070C0"/>
                </a:solidFill>
              </a:rPr>
              <a:t>д</a:t>
            </a:r>
            <a:r>
              <a:rPr lang="ru-RU" b="1" dirty="0">
                <a:solidFill>
                  <a:srgbClr val="0070C0"/>
                </a:solidFill>
              </a:rPr>
              <a:t>/с</a:t>
            </a:r>
            <a:endParaRPr lang="ru-RU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71480"/>
            <a:ext cx="8686800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Замена окон в школах района</a:t>
            </a:r>
          </a:p>
        </p:txBody>
      </p:sp>
      <p:pic>
        <p:nvPicPr>
          <p:cNvPr id="3" name="Picture 2" descr="C:\Documents and Settings\777\Рабочий стол\окна Гербаево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1214422"/>
            <a:ext cx="3672408" cy="2377404"/>
          </a:xfrm>
          <a:prstGeom prst="rect">
            <a:avLst/>
          </a:prstGeom>
          <a:noFill/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714348" y="3714752"/>
            <a:ext cx="30718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МКОУ </a:t>
            </a:r>
            <a:r>
              <a:rPr lang="ru-RU" dirty="0" err="1">
                <a:solidFill>
                  <a:srgbClr val="0070C0"/>
                </a:solidFill>
              </a:rPr>
              <a:t>Гербаевская</a:t>
            </a:r>
            <a:r>
              <a:rPr lang="ru-RU" dirty="0">
                <a:solidFill>
                  <a:srgbClr val="0070C0"/>
                </a:solidFill>
              </a:rPr>
              <a:t> ООШ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500034" y="6550223"/>
            <a:ext cx="37147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МКОУ Аксенихинская ООШ</a:t>
            </a:r>
          </a:p>
        </p:txBody>
      </p:sp>
      <p:pic>
        <p:nvPicPr>
          <p:cNvPr id="1027" name="Picture 3" descr="\\Приемная\документы\БОНДАРЕВА И.Е\фото с приемки\Аксениха\Аксенихинская ООШ\DSC0318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071918"/>
            <a:ext cx="3714776" cy="2453426"/>
          </a:xfrm>
          <a:prstGeom prst="rect">
            <a:avLst/>
          </a:prstGeom>
          <a:noFill/>
        </p:spPr>
      </p:pic>
      <p:pic>
        <p:nvPicPr>
          <p:cNvPr id="3074" name="Picture 2" descr="C:\Users\Пользователь\Desktop\фото с приемки\Ульяновская ООШ\DSC0322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3719284" cy="4248472"/>
          </a:xfrm>
          <a:prstGeom prst="rect">
            <a:avLst/>
          </a:prstGeom>
          <a:noFill/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929190" y="5733256"/>
            <a:ext cx="33152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МКОУ  Ульяновская ООШ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560406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 </a:t>
            </a:r>
            <a:br>
              <a:rPr lang="ru-RU" sz="2400" dirty="0"/>
            </a:b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кабинеты технологии МКОУ Казанакской ООШ</a:t>
            </a:r>
            <a:b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Пользователь\Desktop\DSC0356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4704523" cy="3528392"/>
          </a:xfrm>
          <a:prstGeom prst="rect">
            <a:avLst/>
          </a:prstGeom>
          <a:noFill/>
        </p:spPr>
      </p:pic>
      <p:pic>
        <p:nvPicPr>
          <p:cNvPr id="1027" name="Picture 3" descr="C:\Users\Пользователь\Desktop\DSC0356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2276872"/>
            <a:ext cx="4512501" cy="338437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95536" y="5229200"/>
            <a:ext cx="371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Для мальчиков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644008" y="5949280"/>
            <a:ext cx="371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Для девочек</a:t>
            </a:r>
            <a:endParaRPr lang="ru-RU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пищеблоки</a:t>
            </a:r>
          </a:p>
        </p:txBody>
      </p:sp>
      <p:pic>
        <p:nvPicPr>
          <p:cNvPr id="2050" name="Picture 2" descr="C:\Users\Пользователь\Desktop\DSC0286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3888432" cy="4608512"/>
          </a:xfrm>
          <a:prstGeom prst="rect">
            <a:avLst/>
          </a:prstGeom>
          <a:noFill/>
        </p:spPr>
      </p:pic>
      <p:pic>
        <p:nvPicPr>
          <p:cNvPr id="5" name="Picture 4" descr="\\Приемная\документы\БОНДАРЕВА И.Е\фото с приемки\14.08\мохнатологовский дс\DSC03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484784"/>
            <a:ext cx="3600400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774720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Школьные автобусы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>
          <a:xfrm>
            <a:off x="457200" y="1285860"/>
            <a:ext cx="4038600" cy="4840303"/>
          </a:xfrm>
        </p:spPr>
        <p:txBody>
          <a:bodyPr/>
          <a:lstStyle/>
          <a:p>
            <a:r>
              <a:rPr lang="ru-RU" dirty="0"/>
              <a:t> 23 транспортных средства</a:t>
            </a:r>
          </a:p>
          <a:p>
            <a:r>
              <a:rPr lang="ru-RU" dirty="0"/>
              <a:t>32 школьных маршрута</a:t>
            </a:r>
          </a:p>
          <a:p>
            <a:r>
              <a:rPr lang="ru-RU" dirty="0"/>
              <a:t>608 детей </a:t>
            </a:r>
          </a:p>
        </p:txBody>
      </p:sp>
      <p:graphicFrame>
        <p:nvGraphicFramePr>
          <p:cNvPr id="12" name="Содержимое 11"/>
          <p:cNvGraphicFramePr>
            <a:graphicFrameLocks noGrp="1"/>
          </p:cNvGraphicFramePr>
          <p:nvPr>
            <p:ph sz="half" idx="2"/>
          </p:nvPr>
        </p:nvGraphicFramePr>
        <p:xfrm>
          <a:off x="285720" y="3786190"/>
          <a:ext cx="2857488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3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43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2033">
                <a:tc>
                  <a:txBody>
                    <a:bodyPr/>
                    <a:lstStyle/>
                    <a:p>
                      <a:r>
                        <a:rPr lang="ru-RU" sz="2400" b="1" dirty="0"/>
                        <a:t>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Полученных автобусов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366">
                <a:tc>
                  <a:txBody>
                    <a:bodyPr/>
                    <a:lstStyle/>
                    <a:p>
                      <a:r>
                        <a:rPr lang="ru-RU" sz="2400" b="1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366">
                <a:tc>
                  <a:txBody>
                    <a:bodyPr/>
                    <a:lstStyle/>
                    <a:p>
                      <a:r>
                        <a:rPr lang="ru-RU" sz="2400" b="1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366">
                <a:tc>
                  <a:txBody>
                    <a:bodyPr/>
                    <a:lstStyle/>
                    <a:p>
                      <a:r>
                        <a:rPr lang="ru-RU" sz="2400" b="1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0034" y="1785926"/>
            <a:ext cx="33575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ru-RU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ru-RU" sz="2400" dirty="0"/>
          </a:p>
          <a:p>
            <a:pPr>
              <a:buFont typeface="Arial" pitchFamily="34" charset="0"/>
              <a:buChar char="•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C:\Documents and Settings\777\Рабочий стол\IMG_584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7554" y="1928802"/>
            <a:ext cx="5429288" cy="4000528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846158"/>
          </a:xfrm>
        </p:spPr>
        <p:txBody>
          <a:bodyPr/>
          <a:lstStyle/>
          <a:p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МКОУ Петропавловская ООШ</a:t>
            </a:r>
          </a:p>
        </p:txBody>
      </p:sp>
      <p:pic>
        <p:nvPicPr>
          <p:cNvPr id="5122" name="Picture 2" descr="\\Приемная\документы\БОНДАРЕВА И.Е\фото с приемки\14.08\Петропавловская оош\DSC0307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571612"/>
            <a:ext cx="4000528" cy="4500594"/>
          </a:xfrm>
          <a:prstGeom prst="rect">
            <a:avLst/>
          </a:prstGeom>
          <a:noFill/>
        </p:spPr>
      </p:pic>
      <p:pic>
        <p:nvPicPr>
          <p:cNvPr id="5124" name="Picture 4" descr="\\Приемная\документы\БОНДАРЕВА И.Е\фото с приемки\14.08\Петропавловская оош\DSC0307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24" y="1554163"/>
            <a:ext cx="4500594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846158"/>
          </a:xfrm>
        </p:spPr>
        <p:txBody>
          <a:bodyPr/>
          <a:lstStyle/>
          <a:p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МКОУ Краснозерская СОШ № 2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\\Приемная\документы\БОНДАРЕВА И.Е\фото с приемки\КСОШ №2\DSC0338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1500174"/>
            <a:ext cx="8358246" cy="4714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>
          <a:xfrm>
            <a:off x="457200" y="908050"/>
            <a:ext cx="8229600" cy="649288"/>
          </a:xfrm>
        </p:spPr>
        <p:txBody>
          <a:bodyPr/>
          <a:lstStyle/>
          <a:p>
            <a:pPr eaLnBrk="1" hangingPunct="1"/>
            <a:r>
              <a:rPr lang="ru-RU" sz="4000" b="1">
                <a:solidFill>
                  <a:srgbClr val="0070C0"/>
                </a:solidFill>
              </a:rPr>
              <a:t>медалисты</a:t>
            </a:r>
          </a:p>
        </p:txBody>
      </p:sp>
      <p:graphicFrame>
        <p:nvGraphicFramePr>
          <p:cNvPr id="35858" name="Group 18"/>
          <p:cNvGraphicFramePr>
            <a:graphicFrameLocks noGrp="1"/>
          </p:cNvGraphicFramePr>
          <p:nvPr>
            <p:ph idx="4294967295"/>
          </p:nvPr>
        </p:nvGraphicFramePr>
        <p:xfrm>
          <a:off x="323850" y="1557338"/>
          <a:ext cx="8712200" cy="4394835"/>
        </p:xfrm>
        <a:graphic>
          <a:graphicData uri="http://schemas.openxmlformats.org/drawingml/2006/table">
            <a:tbl>
              <a:tblPr/>
              <a:tblGrid>
                <a:gridCol w="871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7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11 медалистов из 6 ОУ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6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МКОУ КСОШ №2 им. </a:t>
                      </a:r>
                      <a:r>
                        <a:rPr kumimoji="0" lang="ru-RU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Ф.И.Анисичкина</a:t>
                      </a:r>
                      <a:r>
                        <a:rPr kumimoji="0" 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–</a:t>
                      </a:r>
                      <a:r>
                        <a:rPr kumimoji="0" 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МКОУ Веселовская СОШ </a:t>
                      </a:r>
                      <a:r>
                        <a:rPr kumimoji="0" 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–</a:t>
                      </a:r>
                      <a:r>
                        <a:rPr kumimoji="0" 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МКОУ </a:t>
                      </a:r>
                      <a:r>
                        <a:rPr kumimoji="0" lang="ru-RU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Нижнечеремошинская</a:t>
                      </a:r>
                      <a:r>
                        <a:rPr kumimoji="0" 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СОШ –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МКОУ </a:t>
                      </a:r>
                      <a:r>
                        <a:rPr kumimoji="0" lang="ru-RU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Краснозерская</a:t>
                      </a:r>
                      <a:r>
                        <a:rPr kumimoji="0" 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СОШ № 1 </a:t>
                      </a:r>
                      <a:r>
                        <a:rPr kumimoji="0" 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–</a:t>
                      </a:r>
                      <a:r>
                        <a:rPr kumimoji="0" 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МКОУ </a:t>
                      </a:r>
                      <a:r>
                        <a:rPr kumimoji="0" lang="ru-RU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Лобинская</a:t>
                      </a:r>
                      <a:r>
                        <a:rPr kumimoji="0" 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СОШ </a:t>
                      </a:r>
                      <a:r>
                        <a:rPr kumimoji="0" 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–</a:t>
                      </a:r>
                      <a:r>
                        <a:rPr kumimoji="0" 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МКОУ Октябрьская СОШ - 1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774720"/>
          </a:xfrm>
        </p:spPr>
        <p:txBody>
          <a:bodyPr/>
          <a:lstStyle/>
          <a:p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МКОУ </a:t>
            </a:r>
            <a:r>
              <a:rPr lang="ru-RU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Половинская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СОШ</a:t>
            </a:r>
          </a:p>
        </p:txBody>
      </p:sp>
      <p:pic>
        <p:nvPicPr>
          <p:cNvPr id="7170" name="Picture 2" descr="\\Приемная\документы\БОНДАРЕВА И.Е\фото с приемки\половинное\Половинская СОШ\DSC029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285860"/>
            <a:ext cx="3786214" cy="4643470"/>
          </a:xfrm>
          <a:prstGeom prst="rect">
            <a:avLst/>
          </a:prstGeom>
          <a:noFill/>
        </p:spPr>
      </p:pic>
      <p:pic>
        <p:nvPicPr>
          <p:cNvPr id="7171" name="Picture 3" descr="\\Приемная\документы\БОНДАРЕВА И.Е\фото с приемки\половинное\Половинская СОШ\DSC0298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285860"/>
            <a:ext cx="4000528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/>
          <a:lstStyle/>
          <a:p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МКДОУ Краснозерский </a:t>
            </a:r>
            <a:r>
              <a:rPr lang="ru-RU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/с № 4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\\Приемная\документы\БОНДАРЕВА И.Е\фото с приемки\Краснозерский дс №4\DSC0407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285860"/>
            <a:ext cx="8501122" cy="5429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/>
          <a:lstStyle/>
          <a:p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МКДОУ Мохнатологовский </a:t>
            </a:r>
            <a:r>
              <a:rPr lang="ru-RU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/с</a:t>
            </a:r>
          </a:p>
        </p:txBody>
      </p:sp>
      <p:pic>
        <p:nvPicPr>
          <p:cNvPr id="4098" name="Picture 2" descr="\\Приемная\документы\БОНДАРЕВА И.Е\фото с приемки\14.08\мохнатологовский дс\DSC0304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1285860"/>
            <a:ext cx="3429024" cy="2500330"/>
          </a:xfrm>
          <a:prstGeom prst="rect">
            <a:avLst/>
          </a:prstGeom>
          <a:noFill/>
        </p:spPr>
      </p:pic>
      <p:pic>
        <p:nvPicPr>
          <p:cNvPr id="4099" name="Picture 3" descr="\\Приемная\документы\БОНДАРЕВА И.Е\фото с приемки\14.08\мохнатологовский дс\DSC0304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7818" y="1357298"/>
            <a:ext cx="3522136" cy="2428892"/>
          </a:xfrm>
          <a:prstGeom prst="rect">
            <a:avLst/>
          </a:prstGeom>
          <a:noFill/>
        </p:spPr>
      </p:pic>
      <p:pic>
        <p:nvPicPr>
          <p:cNvPr id="4100" name="Picture 4" descr="\\Приемная\документы\БОНДАРЕВА И.Е\фото с приемки\14.08\мохнатологовский дс\DSC0302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8860" y="4000504"/>
            <a:ext cx="4786346" cy="25431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846158"/>
          </a:xfrm>
        </p:spPr>
        <p:txBody>
          <a:bodyPr/>
          <a:lstStyle/>
          <a:p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МКДОУ Краснозерский </a:t>
            </a:r>
            <a:r>
              <a:rPr lang="ru-RU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/с № 3</a:t>
            </a:r>
          </a:p>
        </p:txBody>
      </p:sp>
      <p:pic>
        <p:nvPicPr>
          <p:cNvPr id="8194" name="Picture 2" descr="\\Приемная\документы\БОНДАРЕВА И.Е\фото с приемки\Краснозерский дс №3\DSC041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357298"/>
            <a:ext cx="3929090" cy="4525962"/>
          </a:xfrm>
          <a:prstGeom prst="rect">
            <a:avLst/>
          </a:prstGeom>
          <a:noFill/>
        </p:spPr>
      </p:pic>
      <p:pic>
        <p:nvPicPr>
          <p:cNvPr id="7" name="Picture 3" descr="\\Приемная\документы\БОНДАРЕВА И.Е\фото с приемки\Краснозерский дс №3\DSC0416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28" y="1357298"/>
            <a:ext cx="3929090" cy="4572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77472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Дошкольное образование</a:t>
            </a:r>
          </a:p>
        </p:txBody>
      </p:sp>
      <p:pic>
        <p:nvPicPr>
          <p:cNvPr id="5122" name="Picture 2" descr="C:\Users\12\Desktop\АВГУСТ\фото\5\IMG_668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3709549" cy="2088231"/>
          </a:xfrm>
          <a:prstGeom prst="rect">
            <a:avLst/>
          </a:prstGeom>
          <a:noFill/>
        </p:spPr>
      </p:pic>
      <p:pic>
        <p:nvPicPr>
          <p:cNvPr id="5123" name="Picture 3" descr="C:\Users\12\Desktop\АВГУСТ\фото\3\DSCN453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3570" y="1357298"/>
            <a:ext cx="3168352" cy="2376263"/>
          </a:xfrm>
          <a:prstGeom prst="rect">
            <a:avLst/>
          </a:prstGeom>
          <a:noFill/>
        </p:spPr>
      </p:pic>
      <p:pic>
        <p:nvPicPr>
          <p:cNvPr id="5124" name="Picture 4" descr="C:\Users\12\Desktop\АВГУСТ\фото\3\DSCN429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3933056"/>
            <a:ext cx="3168352" cy="2376264"/>
          </a:xfrm>
          <a:prstGeom prst="rect">
            <a:avLst/>
          </a:prstGeom>
          <a:noFill/>
        </p:spPr>
      </p:pic>
      <p:pic>
        <p:nvPicPr>
          <p:cNvPr id="5126" name="Picture 6" descr="C:\Users\12\Desktop\АВГУСТ\фото\1\IMG_841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1357298"/>
            <a:ext cx="3096344" cy="2571768"/>
          </a:xfrm>
          <a:prstGeom prst="rect">
            <a:avLst/>
          </a:prstGeom>
          <a:noFill/>
        </p:spPr>
      </p:pic>
      <p:pic>
        <p:nvPicPr>
          <p:cNvPr id="14" name="Picture 5" descr="C:\Users\12\Desktop\АВГУСТ\фото\1\IMG_8310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3068960"/>
            <a:ext cx="2376264" cy="2376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363272" cy="2434282"/>
          </a:xfrm>
        </p:spPr>
        <p:txBody>
          <a:bodyPr/>
          <a:lstStyle/>
          <a:p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Победители конкурсного отбора ДОО, реализующих часть образовательной программы, формируемую участниками образовательных отношений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501008"/>
            <a:ext cx="4788024" cy="201622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2400" dirty="0"/>
              <a:t>Краснозерский детский сад №2</a:t>
            </a:r>
          </a:p>
          <a:p>
            <a:pPr>
              <a:lnSpc>
                <a:spcPct val="150000"/>
              </a:lnSpc>
            </a:pPr>
            <a:r>
              <a:rPr lang="ru-RU" sz="2400" dirty="0"/>
              <a:t>Краснозерский детский сад №3</a:t>
            </a:r>
          </a:p>
          <a:p>
            <a:pPr>
              <a:lnSpc>
                <a:spcPct val="150000"/>
              </a:lnSpc>
            </a:pPr>
            <a:r>
              <a:rPr lang="ru-RU" sz="2400" dirty="0"/>
              <a:t>Краснозерский детский сад №5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050" name="Picture 2" descr="C:\Users\12\Desktop\АВГУСТ\фото\3\_DSC012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3068960"/>
            <a:ext cx="4239954" cy="280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7"/>
            <a:ext cx="8229600" cy="71437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ФГОС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1357298"/>
            <a:ext cx="7901014" cy="4768865"/>
          </a:xfrm>
        </p:spPr>
        <p:txBody>
          <a:bodyPr>
            <a:normAutofit fontScale="85000" lnSpcReduction="20000"/>
          </a:bodyPr>
          <a:lstStyle/>
          <a:p>
            <a:pPr algn="ctr">
              <a:lnSpc>
                <a:spcPct val="90000"/>
              </a:lnSpc>
              <a:buFont typeface="Georgia" pitchFamily="18" charset="0"/>
              <a:buNone/>
            </a:pPr>
            <a:r>
              <a:rPr lang="ru-RU" sz="2200" dirty="0">
                <a:solidFill>
                  <a:srgbClr val="0070C0"/>
                </a:solidFill>
              </a:rPr>
              <a:t>дошкольное образование</a:t>
            </a:r>
            <a:r>
              <a:rPr lang="ru-RU" sz="2200" dirty="0">
                <a:solidFill>
                  <a:srgbClr val="406F8D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ru-RU" sz="2200" dirty="0"/>
              <a:t>2014г. – все детские сады </a:t>
            </a:r>
          </a:p>
          <a:p>
            <a:pPr algn="ctr">
              <a:lnSpc>
                <a:spcPct val="90000"/>
              </a:lnSpc>
              <a:buFont typeface="Georgia" pitchFamily="18" charset="0"/>
              <a:buNone/>
            </a:pPr>
            <a:r>
              <a:rPr lang="ru-RU" sz="2400" dirty="0">
                <a:solidFill>
                  <a:schemeClr val="accent1"/>
                </a:solidFill>
              </a:rPr>
              <a:t> начальное и основное общее образование</a:t>
            </a:r>
            <a:endParaRPr lang="ru-RU" sz="2400" dirty="0"/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ru-RU" sz="2400" dirty="0"/>
              <a:t>2014г. – 1-4 классы всех школ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ru-RU" sz="2400" dirty="0"/>
              <a:t>2015г. – 5 классы всех школ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ru-RU" sz="2400" dirty="0"/>
              <a:t>2016г. – 6 классы всех школ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ru-RU" sz="2400" dirty="0"/>
              <a:t>2017г. – 7 классы всех школ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ru-RU" sz="2400" dirty="0">
                <a:solidFill>
                  <a:srgbClr val="FF0000"/>
                </a:solidFill>
              </a:rPr>
              <a:t>2018г. – 8 классы всех школ</a:t>
            </a:r>
          </a:p>
          <a:p>
            <a:pPr algn="ctr">
              <a:lnSpc>
                <a:spcPct val="90000"/>
              </a:lnSpc>
              <a:buNone/>
            </a:pPr>
            <a:r>
              <a:rPr lang="ru-RU" sz="2400" dirty="0">
                <a:solidFill>
                  <a:schemeClr val="accent1"/>
                </a:solidFill>
              </a:rPr>
              <a:t>среднее общее образование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ru-RU" sz="2400" dirty="0">
                <a:solidFill>
                  <a:srgbClr val="FF0000"/>
                </a:solidFill>
              </a:rPr>
              <a:t>2018г. – </a:t>
            </a:r>
            <a:r>
              <a:rPr lang="ru-RU" sz="2400" dirty="0" err="1">
                <a:solidFill>
                  <a:srgbClr val="FF0000"/>
                </a:solidFill>
              </a:rPr>
              <a:t>пилотные</a:t>
            </a:r>
            <a:r>
              <a:rPr lang="ru-RU" sz="2400" dirty="0">
                <a:solidFill>
                  <a:srgbClr val="FF0000"/>
                </a:solidFill>
              </a:rPr>
              <a:t> – МКОУ Колыбельская СОШ, </a:t>
            </a:r>
          </a:p>
          <a:p>
            <a:pPr>
              <a:lnSpc>
                <a:spcPct val="90000"/>
              </a:lnSpc>
              <a:buNone/>
            </a:pPr>
            <a:r>
              <a:rPr lang="ru-RU" sz="2400" dirty="0">
                <a:solidFill>
                  <a:srgbClr val="FF0000"/>
                </a:solidFill>
              </a:rPr>
              <a:t>                                            МКОУ Краснозерская СОШ №1 </a:t>
            </a:r>
          </a:p>
          <a:p>
            <a:pPr algn="ctr">
              <a:lnSpc>
                <a:spcPct val="90000"/>
              </a:lnSpc>
              <a:buNone/>
            </a:pPr>
            <a:r>
              <a:rPr lang="ru-RU" sz="2400" dirty="0">
                <a:solidFill>
                  <a:srgbClr val="FF0000"/>
                </a:solidFill>
              </a:rPr>
              <a:t>           МКОУ </a:t>
            </a:r>
            <a:r>
              <a:rPr lang="ru-RU" sz="2400" dirty="0" err="1">
                <a:solidFill>
                  <a:srgbClr val="FF0000"/>
                </a:solidFill>
              </a:rPr>
              <a:t>Мохнатологовская</a:t>
            </a:r>
            <a:r>
              <a:rPr lang="ru-RU" sz="2400" dirty="0">
                <a:solidFill>
                  <a:srgbClr val="FF0000"/>
                </a:solidFill>
              </a:rPr>
              <a:t> СОШ</a:t>
            </a:r>
          </a:p>
          <a:p>
            <a:pPr algn="ctr">
              <a:lnSpc>
                <a:spcPct val="90000"/>
              </a:lnSpc>
              <a:buNone/>
            </a:pPr>
            <a:r>
              <a:rPr lang="ru-RU" sz="2400" dirty="0">
                <a:solidFill>
                  <a:srgbClr val="0070C0"/>
                </a:solidFill>
              </a:rPr>
              <a:t>ФГОС НОО обучающихся с ОВЗ</a:t>
            </a:r>
          </a:p>
          <a:p>
            <a:pPr>
              <a:lnSpc>
                <a:spcPct val="90000"/>
              </a:lnSpc>
            </a:pPr>
            <a:r>
              <a:rPr lang="ru-RU" sz="2600" dirty="0"/>
              <a:t>2016г. – обучающиеся с ОВЗ 1-х классов</a:t>
            </a:r>
          </a:p>
          <a:p>
            <a:pPr>
              <a:lnSpc>
                <a:spcPct val="90000"/>
              </a:lnSpc>
            </a:pPr>
            <a:r>
              <a:rPr lang="ru-RU" sz="2600" dirty="0"/>
              <a:t>2017г. – обучающиеся с ОВЗ 2-х классов</a:t>
            </a:r>
          </a:p>
          <a:p>
            <a:pPr>
              <a:lnSpc>
                <a:spcPct val="90000"/>
              </a:lnSpc>
            </a:pPr>
            <a:r>
              <a:rPr lang="ru-RU" sz="2600" dirty="0">
                <a:solidFill>
                  <a:srgbClr val="FF0000"/>
                </a:solidFill>
              </a:rPr>
              <a:t>2018 г. - обучающиеся с ОВЗ 2-х классов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631844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Профильное обучение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548781"/>
          <a:ext cx="8258204" cy="3726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7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89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1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657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2017-2018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учебный год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2018-2019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Учебный год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22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МКОУ КСОШ №2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 имени </a:t>
                      </a:r>
                      <a:r>
                        <a:rPr lang="ru-RU" sz="2400" dirty="0" err="1">
                          <a:latin typeface="Times New Roman"/>
                          <a:ea typeface="Times New Roman"/>
                          <a:cs typeface="Times New Roman"/>
                        </a:rPr>
                        <a:t>Ф.И.Анисичкина</a:t>
                      </a: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10 класс – информационно-технологический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11  класс – информационно-технологический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10 «А»класс – информационно-технологический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11 «Б» класс – информационно-технологический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1000132"/>
          </a:xfrm>
        </p:spPr>
        <p:txBody>
          <a:bodyPr/>
          <a:lstStyle/>
          <a:p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Углубленное изучение отдельных предметов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026056"/>
          <a:ext cx="8543956" cy="4366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89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147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884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2017-2018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учебный год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2018-2019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 учебный год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46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МКОУ Краснозерская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СОШ №1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9 класс – естественнонаучный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7 класс –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  <a:cs typeface="Times New Roman"/>
                        </a:rPr>
                        <a:t>биотехнологический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5 класс – математический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u-RU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«</a:t>
                      </a: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Л» - математический</a:t>
                      </a:r>
                    </a:p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7 «Л» – естественнонаучный</a:t>
                      </a:r>
                    </a:p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8 «Л» - </a:t>
                      </a:r>
                      <a:r>
                        <a:rPr lang="ru-RU" sz="2000" dirty="0" err="1">
                          <a:latin typeface="Times New Roman" pitchFamily="18" charset="0"/>
                          <a:cs typeface="Times New Roman" pitchFamily="18" charset="0"/>
                        </a:rPr>
                        <a:t>биотехнологический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10«В» - естественнонаучный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84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МКОУ КСОШ №2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 имени Ф.И.Анисичкина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9 класс – физико-математический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836712"/>
            <a:ext cx="8785225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«Сетевая дистанционная школа Новосибирской области»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3626596"/>
            <a:ext cx="4032448" cy="261608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3626596"/>
            <a:ext cx="4606955" cy="25914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9792" y="1916832"/>
            <a:ext cx="42484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Русский язык 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Информатика 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Биология  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Английский язык 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Химия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143000"/>
            <a:ext cx="8715436" cy="1066800"/>
          </a:xfrm>
        </p:spPr>
        <p:txBody>
          <a:bodyPr/>
          <a:lstStyle/>
          <a:p>
            <a:r>
              <a:rPr lang="ru-RU" sz="3200" b="1" dirty="0">
                <a:solidFill>
                  <a:srgbClr val="0070C0"/>
                </a:solidFill>
              </a:rPr>
              <a:t>Торжественный прием медалистов у Главы Краснозерского района </a:t>
            </a:r>
          </a:p>
        </p:txBody>
      </p:sp>
      <p:pic>
        <p:nvPicPr>
          <p:cNvPr id="1026" name="Picture 2" descr="C:\Documents and Settings\Омельченко\Рабочий стол\Омельченко\Рабочий стол\Омельченко Е.Г\конец года\медалисты\2018\прием у Главы Краснозерского района\медалисты с Главой.jpg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615" y="2249488"/>
            <a:ext cx="7272770" cy="3965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569" y="2492896"/>
            <a:ext cx="7595126" cy="39003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569" y="871217"/>
            <a:ext cx="7595126" cy="169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430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1000132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Всероссийские проверочные работы</a:t>
            </a:r>
            <a:b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класс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642910" y="2071678"/>
          <a:ext cx="82296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8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7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44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29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Русский язык</a:t>
                      </a: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, 322 участника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«2»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«3»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«4»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«5»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Новосибирская область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7,1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29,5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45,4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Краснозерский район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7,8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37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46,9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8,4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Математика, </a:t>
                      </a: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323 участников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Новосибирская область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2,9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21,5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29,2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46,4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Краснозерский район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26,9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33,4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35,6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Окружающий мир, </a:t>
                      </a: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325 уч-ся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Новосибирская область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0,87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21,8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58,7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18,6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Краснозерский район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0,31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21,8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64,3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13,5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928694"/>
          </a:xfrm>
        </p:spPr>
        <p:txBody>
          <a:bodyPr/>
          <a:lstStyle/>
          <a:p>
            <a:r>
              <a:rPr lang="ru-RU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ГИА – 11 </a:t>
            </a:r>
            <a:br>
              <a:rPr lang="ru-RU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обязательным предметам</a:t>
            </a:r>
            <a:endParaRPr lang="ru-RU" sz="32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928662" y="1785926"/>
          <a:ext cx="7758138" cy="4500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457200" y="692150"/>
            <a:ext cx="8229600" cy="792163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 ЕГЭ</a:t>
            </a:r>
          </a:p>
        </p:txBody>
      </p:sp>
      <p:sp>
        <p:nvSpPr>
          <p:cNvPr id="26626" name="Rectangle 4"/>
          <p:cNvSpPr>
            <a:spLocks noGrp="1"/>
          </p:cNvSpPr>
          <p:nvPr>
            <p:ph type="body" sz="half" idx="4294967295"/>
          </p:nvPr>
        </p:nvSpPr>
        <p:spPr>
          <a:xfrm>
            <a:off x="457200" y="2249488"/>
            <a:ext cx="8229600" cy="3556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Georgia" pitchFamily="18" charset="0"/>
              <a:buNone/>
            </a:pPr>
            <a:r>
              <a:rPr lang="ru-RU" sz="2400"/>
              <a:t>   </a:t>
            </a:r>
            <a:r>
              <a:rPr lang="ru-RU" sz="3600"/>
              <a:t> </a:t>
            </a:r>
          </a:p>
        </p:txBody>
      </p:sp>
      <p:graphicFrame>
        <p:nvGraphicFramePr>
          <p:cNvPr id="26961" name="Group 337"/>
          <p:cNvGraphicFramePr>
            <a:graphicFrameLocks noGrp="1"/>
          </p:cNvGraphicFramePr>
          <p:nvPr/>
        </p:nvGraphicFramePr>
        <p:xfrm>
          <a:off x="395288" y="1557338"/>
          <a:ext cx="8320087" cy="4358640"/>
        </p:xfrm>
        <a:graphic>
          <a:graphicData uri="http://schemas.openxmlformats.org/drawingml/2006/table">
            <a:tbl>
              <a:tblPr/>
              <a:tblGrid>
                <a:gridCol w="3409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5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4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5450">
                <a:tc rowSpan="2"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Учебный предмет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109538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2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Средний балл по району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4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9538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  <a:p>
                      <a:pPr algn="ctr"/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Русский язык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68,8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68,3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413"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Математика (базовый)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413"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Математика (проф.)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43,7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7038"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Физика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48,25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7038"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Биология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44,9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5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 Немецкий</a:t>
                      </a:r>
                      <a:endParaRPr lang="ru-RU" sz="2300" baseline="0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baseline="0" dirty="0">
                          <a:latin typeface="Times New Roman" pitchFamily="18" charset="0"/>
                          <a:cs typeface="Times New Roman" pitchFamily="18" charset="0"/>
                        </a:rPr>
                        <a:t>28,5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baseline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  <a:endParaRPr lang="ru-RU" sz="2300" b="1" baseline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5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 Английский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baseline="0" dirty="0"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6477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Лучшие индивидуальные результаты ЕГЭ</a:t>
            </a:r>
          </a:p>
        </p:txBody>
      </p:sp>
      <p:graphicFrame>
        <p:nvGraphicFramePr>
          <p:cNvPr id="25758" name="Group 158"/>
          <p:cNvGraphicFramePr>
            <a:graphicFrameLocks noGrp="1"/>
          </p:cNvGraphicFramePr>
          <p:nvPr/>
        </p:nvGraphicFramePr>
        <p:xfrm>
          <a:off x="539750" y="1268413"/>
          <a:ext cx="8318530" cy="4988366"/>
        </p:xfrm>
        <a:graphic>
          <a:graphicData uri="http://schemas.openxmlformats.org/drawingml/2006/table">
            <a:tbl>
              <a:tblPr/>
              <a:tblGrid>
                <a:gridCol w="14604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0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95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577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377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28800" algn="r"/>
                        </a:tabLst>
                      </a:pP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Предмет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28800" algn="r"/>
                        </a:tabLst>
                      </a:pP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Балл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28800" algn="r"/>
                        </a:tabLst>
                      </a:pP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ФИО ученика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28800" algn="r"/>
                        </a:tabLst>
                      </a:pPr>
                      <a:r>
                        <a:rPr kumimoji="0" lang="ru-RU" altLang="zh-CN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ОУ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5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28800" algn="r"/>
                        </a:tabLst>
                      </a:pPr>
                      <a:r>
                        <a:rPr kumimoji="0" lang="ru-RU" altLang="zh-CN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</a:t>
                      </a:r>
                      <a:r>
                        <a:rPr kumimoji="0" lang="ru-RU" altLang="zh-CN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усский язык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Апсибаева </a:t>
                      </a:r>
                      <a:r>
                        <a:rPr kumimoji="0" lang="ru-RU" altLang="zh-CN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Анель</a:t>
                      </a: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МКОУ КСОШ №2 </a:t>
                      </a:r>
                      <a:r>
                        <a:rPr kumimoji="0" lang="ru-RU" altLang="zh-CN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им.Ф.И.Анисичкина</a:t>
                      </a:r>
                      <a:endParaRPr kumimoji="0" lang="ru-RU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4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28800" algn="r"/>
                        </a:tabLst>
                      </a:pP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Физика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86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Кучеров Артём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МКОУ КСОШ №2 </a:t>
                      </a:r>
                      <a:r>
                        <a:rPr kumimoji="0" lang="ru-RU" altLang="zh-CN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им.Ф.И.Анисичкина</a:t>
                      </a:r>
                      <a:endParaRPr kumimoji="0" lang="ru-RU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9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28800" algn="r"/>
                        </a:tabLst>
                      </a:pP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Литература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28800" algn="r"/>
                        </a:tabLst>
                      </a:pP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Белаш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Алина</a:t>
                      </a:r>
                      <a:endParaRPr kumimoji="0" lang="ru-RU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МКОУ Октябрьская СОШ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9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28800" algn="r"/>
                        </a:tabLst>
                      </a:pP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Математика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Кучеров Артём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МКОУ КСОШ №2 </a:t>
                      </a:r>
                      <a:r>
                        <a:rPr kumimoji="0" lang="ru-RU" altLang="zh-CN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им.Ф.И.Анисичкина</a:t>
                      </a:r>
                      <a:endParaRPr kumimoji="0" lang="ru-RU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9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28800" algn="r"/>
                        </a:tabLst>
                      </a:pP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ИКТ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28800" algn="r"/>
                        </a:tabLst>
                      </a:pP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Кучеров Артём</a:t>
                      </a:r>
                      <a:endParaRPr kumimoji="0" lang="ru-RU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МКОУ КСОШ №2 </a:t>
                      </a:r>
                      <a:r>
                        <a:rPr kumimoji="0" lang="ru-RU" altLang="zh-CN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им.Ф.И.Анисичкина</a:t>
                      </a:r>
                      <a:endParaRPr kumimoji="0" lang="ru-RU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9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28800" algn="r"/>
                        </a:tabLst>
                      </a:pP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Английский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28800" algn="r"/>
                        </a:tabLst>
                      </a:pP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Апсибаева </a:t>
                      </a:r>
                      <a:r>
                        <a:rPr kumimoji="0" lang="ru-RU" altLang="zh-CN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Анель</a:t>
                      </a: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МКОУ КСОШ №2 </a:t>
                      </a:r>
                      <a:r>
                        <a:rPr kumimoji="0" lang="ru-RU" altLang="zh-CN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им.Ф.И.Анисичкина</a:t>
                      </a:r>
                      <a:endParaRPr kumimoji="0" lang="ru-RU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70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28800" algn="r"/>
                        </a:tabLst>
                      </a:pP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Немецкий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28800" algn="r"/>
                        </a:tabLst>
                      </a:pP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  <a:endParaRPr kumimoji="0" lang="ru-RU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Метонидзе</a:t>
                      </a: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Маргарита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МКОУ Половинская СОШ </a:t>
                      </a:r>
                      <a:endParaRPr kumimoji="0" lang="ru-RU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28800" algn="r"/>
                        </a:tabLst>
                      </a:pP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Биология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28800" algn="r"/>
                        </a:tabLst>
                      </a:pP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Чобанян Рафик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МКОУ </a:t>
                      </a:r>
                      <a:r>
                        <a:rPr kumimoji="0" lang="ru-RU" altLang="zh-CN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Краснозерская</a:t>
                      </a: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 СОШ №1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9113"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Обществознание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78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Апсибаева </a:t>
                      </a:r>
                      <a:r>
                        <a:rPr kumimoji="0" lang="ru-RU" altLang="zh-CN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Анель</a:t>
                      </a: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МКОУ КСОШ №2 </a:t>
                      </a:r>
                      <a:r>
                        <a:rPr kumimoji="0" lang="ru-RU" altLang="zh-CN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им.Ф.И.Анисичкина</a:t>
                      </a:r>
                      <a:endParaRPr kumimoji="0" lang="ru-RU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2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28800" algn="r"/>
                        </a:tabLst>
                      </a:pP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Химия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28800" algn="r"/>
                        </a:tabLst>
                      </a:pP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Чобанян Рафик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МКОУ </a:t>
                      </a:r>
                      <a:r>
                        <a:rPr kumimoji="0" lang="ru-RU" altLang="zh-CN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Краснозерская</a:t>
                      </a: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 СОШ №1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1680"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История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77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Морозов Роман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МКОУ </a:t>
                      </a:r>
                      <a:r>
                        <a:rPr kumimoji="0" lang="ru-RU" altLang="zh-CN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Краснозерская</a:t>
                      </a: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 СОШ №1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16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28800" algn="r"/>
                        </a:tabLst>
                      </a:pP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География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28800" algn="r"/>
                        </a:tabLst>
                      </a:pP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Тарбеева</a:t>
                      </a: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Наталия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МКОУ Веселовская СОШ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5669" name="Line 122"/>
          <p:cNvSpPr>
            <a:spLocks noChangeShapeType="1"/>
          </p:cNvSpPr>
          <p:nvPr/>
        </p:nvSpPr>
        <p:spPr bwMode="auto">
          <a:xfrm>
            <a:off x="8629969" y="3743644"/>
            <a:ext cx="45719" cy="457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642942"/>
          </a:xfrm>
        </p:spPr>
        <p:txBody>
          <a:bodyPr/>
          <a:lstStyle/>
          <a:p>
            <a:pPr algn="ctr">
              <a:defRPr/>
            </a:pPr>
            <a:r>
              <a:rPr lang="ru-RU" dirty="0">
                <a:solidFill>
                  <a:srgbClr val="4592A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Итоги ГИА 9 классов</a:t>
            </a:r>
          </a:p>
        </p:txBody>
      </p:sp>
      <p:graphicFrame>
        <p:nvGraphicFramePr>
          <p:cNvPr id="39105" name="Group 193"/>
          <p:cNvGraphicFramePr>
            <a:graphicFrameLocks noGrp="1"/>
          </p:cNvGraphicFramePr>
          <p:nvPr>
            <p:ph idx="4294967295"/>
          </p:nvPr>
        </p:nvGraphicFramePr>
        <p:xfrm>
          <a:off x="428596" y="1357298"/>
          <a:ext cx="8229600" cy="5129891"/>
        </p:xfrm>
        <a:graphic>
          <a:graphicData uri="http://schemas.openxmlformats.org/drawingml/2006/table">
            <a:tbl>
              <a:tblPr/>
              <a:tblGrid>
                <a:gridCol w="2586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2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09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75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Учебный предмет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Средний балл по району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2017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0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Русский язык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3,8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5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Математика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3,7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3,5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2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Литература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C00000"/>
                          </a:solidFill>
                        </a:rPr>
                        <a:t>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2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Информатика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3,9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2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Химия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3,7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3,7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2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Английский язык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C00000"/>
                          </a:solidFill>
                        </a:rPr>
                        <a:t>3,5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64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Georgia" pitchFamily="18" charset="0"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Немецкий язык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93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Физика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3,4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C00000"/>
                          </a:solidFill>
                        </a:rPr>
                        <a:t>3,6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71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Обществознание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3,6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3,3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8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Биология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3,3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3,1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География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3,7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/>
                        <a:t>3,5</a:t>
                      </a:r>
                      <a:endParaRPr lang="ru-RU" b="1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92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История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3,5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C00000"/>
                          </a:solidFill>
                        </a:rPr>
                        <a:t>3,8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571500"/>
            <a:ext cx="8229600" cy="1071563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Лучшие результаты школ по ГИА -9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57158" y="1482660"/>
          <a:ext cx="8643968" cy="48515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3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12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386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предмет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ОУ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Средний балл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4698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Русский язык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baseline="0" dirty="0">
                          <a:solidFill>
                            <a:schemeClr val="tx1"/>
                          </a:solidFill>
                        </a:rPr>
                        <a:t>МКОУ </a:t>
                      </a:r>
                      <a:r>
                        <a:rPr lang="ru-RU" sz="2000" b="0" baseline="0" dirty="0" err="1">
                          <a:solidFill>
                            <a:schemeClr val="tx1"/>
                          </a:solidFill>
                        </a:rPr>
                        <a:t>Лотошанская</a:t>
                      </a:r>
                      <a:r>
                        <a:rPr lang="ru-RU" sz="2000" b="0" baseline="0" dirty="0">
                          <a:solidFill>
                            <a:schemeClr val="tx1"/>
                          </a:solidFill>
                        </a:rPr>
                        <a:t> СОШ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baseline="0" dirty="0">
                          <a:solidFill>
                            <a:schemeClr val="tx1"/>
                          </a:solidFill>
                        </a:rPr>
                        <a:t>МКОУ </a:t>
                      </a:r>
                      <a:r>
                        <a:rPr lang="ru-RU" sz="2000" b="0" baseline="0" dirty="0" err="1">
                          <a:solidFill>
                            <a:schemeClr val="tx1"/>
                          </a:solidFill>
                        </a:rPr>
                        <a:t>Гербаевская</a:t>
                      </a:r>
                      <a:r>
                        <a:rPr lang="ru-RU" sz="2000" b="0" baseline="0" dirty="0">
                          <a:solidFill>
                            <a:schemeClr val="tx1"/>
                          </a:solidFill>
                        </a:rPr>
                        <a:t> ООШ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baseline="0" dirty="0">
                          <a:solidFill>
                            <a:schemeClr val="tx1"/>
                          </a:solidFill>
                        </a:rPr>
                        <a:t>МКОУ Краснозерская СОШ №2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baseline="0" dirty="0">
                          <a:solidFill>
                            <a:schemeClr val="tx1"/>
                          </a:solidFill>
                        </a:rPr>
                        <a:t>МКОУ Краснозерская СОШ №1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baseline="0" dirty="0">
                          <a:solidFill>
                            <a:schemeClr val="tx1"/>
                          </a:solidFill>
                        </a:rPr>
                        <a:t>МКОУ </a:t>
                      </a:r>
                      <a:r>
                        <a:rPr lang="ru-RU" sz="2000" b="0" baseline="0" dirty="0" err="1">
                          <a:solidFill>
                            <a:schemeClr val="tx1"/>
                          </a:solidFill>
                        </a:rPr>
                        <a:t>Коневская</a:t>
                      </a:r>
                      <a:r>
                        <a:rPr lang="ru-RU" sz="2000" b="0" baseline="0" dirty="0">
                          <a:solidFill>
                            <a:schemeClr val="tx1"/>
                          </a:solidFill>
                        </a:rPr>
                        <a:t> СОШ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baseline="0" dirty="0">
                          <a:solidFill>
                            <a:schemeClr val="tx1"/>
                          </a:solidFill>
                        </a:rPr>
                        <a:t>МКОУ Октябрьская  СОШ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baseline="0" dirty="0">
                          <a:solidFill>
                            <a:schemeClr val="tx1"/>
                          </a:solidFill>
                        </a:rPr>
                        <a:t>МКОУ </a:t>
                      </a:r>
                      <a:r>
                        <a:rPr lang="ru-RU" sz="2000" b="0" baseline="0" dirty="0" err="1">
                          <a:solidFill>
                            <a:schemeClr val="tx1"/>
                          </a:solidFill>
                        </a:rPr>
                        <a:t>Аксенихинская</a:t>
                      </a:r>
                      <a:r>
                        <a:rPr lang="ru-RU" sz="2000" b="0" baseline="0" dirty="0">
                          <a:solidFill>
                            <a:schemeClr val="tx1"/>
                          </a:solidFill>
                        </a:rPr>
                        <a:t> ООШ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baseline="0" dirty="0">
                          <a:solidFill>
                            <a:schemeClr val="tx1"/>
                          </a:solidFill>
                        </a:rPr>
                        <a:t>МКОУ </a:t>
                      </a:r>
                      <a:r>
                        <a:rPr lang="ru-RU" sz="2000" b="0" baseline="0" dirty="0" err="1">
                          <a:solidFill>
                            <a:schemeClr val="tx1"/>
                          </a:solidFill>
                        </a:rPr>
                        <a:t>Новобаганенская</a:t>
                      </a:r>
                      <a:r>
                        <a:rPr lang="ru-RU" sz="2000" b="0" baseline="0" dirty="0">
                          <a:solidFill>
                            <a:schemeClr val="tx1"/>
                          </a:solidFill>
                        </a:rPr>
                        <a:t> ООШ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baseline="0" dirty="0">
                          <a:solidFill>
                            <a:schemeClr val="tx1"/>
                          </a:solidFill>
                        </a:rPr>
                        <a:t>4,2</a:t>
                      </a:r>
                    </a:p>
                    <a:p>
                      <a:r>
                        <a:rPr lang="ru-RU" sz="2000" b="0" baseline="0" dirty="0">
                          <a:solidFill>
                            <a:schemeClr val="tx1"/>
                          </a:solidFill>
                        </a:rPr>
                        <a:t>4,2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baseline="0" dirty="0">
                          <a:solidFill>
                            <a:schemeClr val="tx1"/>
                          </a:solidFill>
                        </a:rPr>
                        <a:t>4,1</a:t>
                      </a:r>
                    </a:p>
                    <a:p>
                      <a:r>
                        <a:rPr lang="ru-RU" sz="2000" b="0" baseline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  <a:p>
                      <a:r>
                        <a:rPr lang="ru-RU" sz="2000" b="0" baseline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  <a:p>
                      <a:r>
                        <a:rPr lang="ru-RU" sz="2000" b="0" baseline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  <a:p>
                      <a:r>
                        <a:rPr lang="ru-RU" sz="2000" b="0" baseline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  <a:p>
                      <a:r>
                        <a:rPr lang="ru-RU" sz="2000" b="0" baseline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5515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Математика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dirty="0">
                          <a:solidFill>
                            <a:schemeClr val="tx1"/>
                          </a:solidFill>
                        </a:rPr>
                        <a:t>МКОУ Октябрьская СОШ</a:t>
                      </a:r>
                    </a:p>
                    <a:p>
                      <a:r>
                        <a:rPr lang="ru-RU" sz="2000" b="0" dirty="0">
                          <a:solidFill>
                            <a:schemeClr val="tx1"/>
                          </a:solidFill>
                        </a:rPr>
                        <a:t>МКОУ Краснозерская СОШ №1</a:t>
                      </a:r>
                    </a:p>
                    <a:p>
                      <a:r>
                        <a:rPr lang="ru-RU" sz="2000" b="0" dirty="0">
                          <a:solidFill>
                            <a:schemeClr val="tx1"/>
                          </a:solidFill>
                        </a:rPr>
                        <a:t>МКОУ Краснозерская</a:t>
                      </a:r>
                      <a:r>
                        <a:rPr lang="ru-RU" sz="2000" b="0" baseline="0" dirty="0">
                          <a:solidFill>
                            <a:schemeClr val="tx1"/>
                          </a:solidFill>
                        </a:rPr>
                        <a:t> СОШ №2 </a:t>
                      </a:r>
                    </a:p>
                    <a:p>
                      <a:r>
                        <a:rPr lang="ru-RU" sz="2000" b="0" baseline="0" dirty="0">
                          <a:solidFill>
                            <a:schemeClr val="tx1"/>
                          </a:solidFill>
                        </a:rPr>
                        <a:t>МКОУ Веселовская СОШ</a:t>
                      </a:r>
                    </a:p>
                    <a:p>
                      <a:r>
                        <a:rPr lang="ru-RU" sz="2000" b="0" baseline="0" dirty="0">
                          <a:solidFill>
                            <a:schemeClr val="tx1"/>
                          </a:solidFill>
                        </a:rPr>
                        <a:t>МКОУ Половинская СОШ</a:t>
                      </a:r>
                    </a:p>
                    <a:p>
                      <a:r>
                        <a:rPr lang="ru-RU" sz="2000" b="0" baseline="0" dirty="0">
                          <a:solidFill>
                            <a:schemeClr val="tx1"/>
                          </a:solidFill>
                        </a:rPr>
                        <a:t>МКОУ Половинская ООШ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dirty="0">
                          <a:solidFill>
                            <a:schemeClr val="tx1"/>
                          </a:solidFill>
                        </a:rPr>
                        <a:t>4,7</a:t>
                      </a:r>
                    </a:p>
                    <a:p>
                      <a:r>
                        <a:rPr lang="ru-RU" sz="2000" b="0" dirty="0">
                          <a:solidFill>
                            <a:schemeClr val="tx1"/>
                          </a:solidFill>
                        </a:rPr>
                        <a:t>4,1</a:t>
                      </a:r>
                    </a:p>
                    <a:p>
                      <a:r>
                        <a:rPr lang="ru-RU" sz="2000" b="0" dirty="0">
                          <a:solidFill>
                            <a:schemeClr val="tx1"/>
                          </a:solidFill>
                        </a:rPr>
                        <a:t>4,1</a:t>
                      </a:r>
                    </a:p>
                    <a:p>
                      <a:r>
                        <a:rPr lang="ru-RU" sz="2000" b="0" dirty="0">
                          <a:solidFill>
                            <a:schemeClr val="tx1"/>
                          </a:solidFill>
                        </a:rPr>
                        <a:t>4,1</a:t>
                      </a:r>
                    </a:p>
                    <a:p>
                      <a:r>
                        <a:rPr lang="ru-RU" sz="20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  <a:p>
                      <a:r>
                        <a:rPr lang="ru-RU" sz="2000" b="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20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Лучшие результаты школ по ГИА -9</a:t>
            </a:r>
          </a:p>
        </p:txBody>
      </p:sp>
      <p:graphicFrame>
        <p:nvGraphicFramePr>
          <p:cNvPr id="5" name="Содержимое 3"/>
          <p:cNvGraphicFramePr>
            <a:graphicFrameLocks/>
          </p:cNvGraphicFramePr>
          <p:nvPr/>
        </p:nvGraphicFramePr>
        <p:xfrm>
          <a:off x="285720" y="1643050"/>
          <a:ext cx="8643968" cy="4630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1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0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719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предмет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Средний балл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148">
                <a:tc>
                  <a:txBody>
                    <a:bodyPr/>
                    <a:lstStyle/>
                    <a:p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География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baseline="0" dirty="0">
                          <a:solidFill>
                            <a:schemeClr val="tx1"/>
                          </a:solidFill>
                        </a:rPr>
                        <a:t>МКОУ </a:t>
                      </a:r>
                      <a:r>
                        <a:rPr lang="ru-RU" sz="2000" b="0" baseline="0" dirty="0" err="1">
                          <a:solidFill>
                            <a:schemeClr val="tx1"/>
                          </a:solidFill>
                        </a:rPr>
                        <a:t>Новобаганенская</a:t>
                      </a:r>
                      <a:r>
                        <a:rPr lang="ru-RU" sz="2000" b="0" baseline="0" dirty="0">
                          <a:solidFill>
                            <a:schemeClr val="tx1"/>
                          </a:solidFill>
                        </a:rPr>
                        <a:t> ООШ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baseline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4361">
                <a:tc>
                  <a:txBody>
                    <a:bodyPr/>
                    <a:lstStyle/>
                    <a:p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Истории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dirty="0">
                          <a:solidFill>
                            <a:schemeClr val="tx1"/>
                          </a:solidFill>
                        </a:rPr>
                        <a:t>МКОУ Краснозерская СОШ №1, МКОУ </a:t>
                      </a:r>
                      <a:r>
                        <a:rPr lang="ru-RU" sz="2000" b="0" dirty="0" err="1">
                          <a:solidFill>
                            <a:schemeClr val="tx1"/>
                          </a:solidFill>
                        </a:rPr>
                        <a:t>Коневская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</a:rPr>
                        <a:t> СОШ</a:t>
                      </a:r>
                      <a:r>
                        <a:rPr lang="ru-RU" sz="2000" b="0" baseline="0" dirty="0">
                          <a:solidFill>
                            <a:schemeClr val="tx1"/>
                          </a:solidFill>
                        </a:rPr>
                        <a:t>, МКОУ Октябрьская СОШ</a:t>
                      </a:r>
                      <a:endParaRPr lang="ru-RU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4361">
                <a:tc>
                  <a:txBody>
                    <a:bodyPr/>
                    <a:lstStyle/>
                    <a:p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Информатика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baseline="0" dirty="0">
                          <a:solidFill>
                            <a:schemeClr val="tx1"/>
                          </a:solidFill>
                        </a:rPr>
                        <a:t>МКОУ </a:t>
                      </a:r>
                      <a:r>
                        <a:rPr lang="ru-RU" sz="2000" b="0" baseline="0" dirty="0" err="1">
                          <a:solidFill>
                            <a:schemeClr val="tx1"/>
                          </a:solidFill>
                        </a:rPr>
                        <a:t>Половинская</a:t>
                      </a:r>
                      <a:r>
                        <a:rPr lang="ru-RU" sz="2000" b="0" baseline="0" dirty="0">
                          <a:solidFill>
                            <a:schemeClr val="tx1"/>
                          </a:solidFill>
                        </a:rPr>
                        <a:t> СОШ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4,3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929">
                <a:tc>
                  <a:txBody>
                    <a:bodyPr/>
                    <a:lstStyle/>
                    <a:p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Физика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dirty="0">
                          <a:solidFill>
                            <a:schemeClr val="tx1"/>
                          </a:solidFill>
                        </a:rPr>
                        <a:t>МКОУ Октябрьская СОШ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0066">
                <a:tc>
                  <a:txBody>
                    <a:bodyPr/>
                    <a:lstStyle/>
                    <a:p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Обществознание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baseline="0" dirty="0">
                          <a:solidFill>
                            <a:schemeClr val="tx1"/>
                          </a:solidFill>
                        </a:rPr>
                        <a:t>МКОУ </a:t>
                      </a:r>
                      <a:r>
                        <a:rPr lang="ru-RU" sz="2000" b="0" baseline="0" dirty="0" err="1">
                          <a:solidFill>
                            <a:schemeClr val="tx1"/>
                          </a:solidFill>
                        </a:rPr>
                        <a:t>Мохнатологовская</a:t>
                      </a:r>
                      <a:r>
                        <a:rPr lang="ru-RU" sz="2000" b="0" baseline="0" dirty="0">
                          <a:solidFill>
                            <a:schemeClr val="tx1"/>
                          </a:solidFill>
                        </a:rPr>
                        <a:t> СОШ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4">
                <a:tc>
                  <a:txBody>
                    <a:bodyPr/>
                    <a:lstStyle/>
                    <a:p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Химия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baseline="0" dirty="0">
                          <a:solidFill>
                            <a:schemeClr val="tx1"/>
                          </a:solidFill>
                        </a:rPr>
                        <a:t>МКОУ </a:t>
                      </a:r>
                      <a:r>
                        <a:rPr lang="ru-RU" sz="2000" b="0" baseline="0" dirty="0" err="1">
                          <a:solidFill>
                            <a:schemeClr val="tx1"/>
                          </a:solidFill>
                        </a:rPr>
                        <a:t>Коневская</a:t>
                      </a:r>
                      <a:r>
                        <a:rPr lang="ru-RU" sz="2000" b="0" baseline="0" dirty="0">
                          <a:solidFill>
                            <a:schemeClr val="tx1"/>
                          </a:solidFill>
                        </a:rPr>
                        <a:t> СОШ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6282">
                <a:tc>
                  <a:txBody>
                    <a:bodyPr/>
                    <a:lstStyle/>
                    <a:p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Биология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baseline="0" dirty="0">
                          <a:solidFill>
                            <a:schemeClr val="tx1"/>
                          </a:solidFill>
                        </a:rPr>
                        <a:t>МКОУ Краснозерская СОШ№2 имени Ф.И. </a:t>
                      </a:r>
                      <a:r>
                        <a:rPr lang="ru-RU" sz="2000" b="0" baseline="0" dirty="0" err="1">
                          <a:solidFill>
                            <a:schemeClr val="tx1"/>
                          </a:solidFill>
                        </a:rPr>
                        <a:t>Анисичкина</a:t>
                      </a:r>
                      <a:endParaRPr lang="ru-RU" sz="20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3,6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00108"/>
            <a:ext cx="8229600" cy="1500198"/>
          </a:xfrm>
        </p:spPr>
        <p:txBody>
          <a:bodyPr/>
          <a:lstStyle/>
          <a:p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Школы, в которых девятиклассники все допущены  к экзаменам и все сдали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00372"/>
            <a:ext cx="8229600" cy="3125791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МКОУ Зубковская СОШ</a:t>
            </a:r>
          </a:p>
          <a:p>
            <a:pPr algn="ctr"/>
            <a:r>
              <a:rPr lang="ru-RU" dirty="0">
                <a:solidFill>
                  <a:srgbClr val="C00000"/>
                </a:solidFill>
              </a:rPr>
              <a:t>МКОУ Коневская СОШ</a:t>
            </a:r>
          </a:p>
          <a:p>
            <a:pPr algn="ctr"/>
            <a:r>
              <a:rPr lang="ru-RU" dirty="0">
                <a:solidFill>
                  <a:srgbClr val="C00000"/>
                </a:solidFill>
              </a:rPr>
              <a:t>МКОУ Новобаганенская ООШ</a:t>
            </a:r>
          </a:p>
          <a:p>
            <a:pPr algn="ctr"/>
            <a:r>
              <a:rPr lang="ru-RU" dirty="0">
                <a:solidFill>
                  <a:srgbClr val="C00000"/>
                </a:solidFill>
              </a:rPr>
              <a:t>МКОУ Светловская ООШ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774720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Сентябрьский этап ГИА-9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282" y="1428736"/>
          <a:ext cx="8715436" cy="4907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9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61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0066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Кол-во уч-ся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9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</a:rPr>
                        <a:t>МКОУ Майская СОШ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1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</a:rPr>
                        <a:t>МКОУ Садовская СОШ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88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МКОУ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</a:rPr>
                        <a:t>Колыбельская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 СОШ, МКОУ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</a:rPr>
                        <a:t>Половинская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 СОШ, МКОУ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</a:rPr>
                        <a:t>Полойская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 СОШ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по 3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01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МКОУ Краснозерская СОШ №1, МКОУ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</a:rPr>
                        <a:t>Лобинская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 СОШ, МКОУ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</a:rPr>
                        <a:t>Зубковская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 ООШ, МКОУ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</a:rPr>
                        <a:t>Казанакская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 ООШ, МКОУ Краснозерская ООШ, МКОУ Ульяновская ООШ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по 2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029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МКОУ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</a:rPr>
                        <a:t>Зубковская</a:t>
                      </a:r>
                      <a:r>
                        <a:rPr lang="ru-RU" sz="2000" baseline="0" dirty="0">
                          <a:solidFill>
                            <a:schemeClr val="tx1"/>
                          </a:solidFill>
                        </a:rPr>
                        <a:t> СОШ,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МКОУ Краснозерская СОШ №2</a:t>
                      </a:r>
                      <a:r>
                        <a:rPr lang="ru-RU" sz="2000" baseline="0" dirty="0">
                          <a:solidFill>
                            <a:schemeClr val="tx1"/>
                          </a:solidFill>
                        </a:rPr>
                        <a:t> им. Ф.И. </a:t>
                      </a:r>
                      <a:r>
                        <a:rPr lang="ru-RU" sz="2000" baseline="0" dirty="0" err="1">
                          <a:solidFill>
                            <a:schemeClr val="tx1"/>
                          </a:solidFill>
                        </a:rPr>
                        <a:t>Анисичкина</a:t>
                      </a:r>
                      <a:r>
                        <a:rPr lang="ru-RU" sz="2000" baseline="0" dirty="0">
                          <a:solidFill>
                            <a:schemeClr val="tx1"/>
                          </a:solidFill>
                        </a:rPr>
                        <a:t>, МКОУ </a:t>
                      </a:r>
                      <a:r>
                        <a:rPr lang="ru-RU" sz="2000" baseline="0" dirty="0" err="1">
                          <a:solidFill>
                            <a:schemeClr val="tx1"/>
                          </a:solidFill>
                        </a:rPr>
                        <a:t>Лотошанская</a:t>
                      </a:r>
                      <a:r>
                        <a:rPr lang="ru-RU" sz="2000" baseline="0" dirty="0">
                          <a:solidFill>
                            <a:schemeClr val="tx1"/>
                          </a:solidFill>
                        </a:rPr>
                        <a:t> СОШ,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МКОУ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</a:rPr>
                        <a:t>Мохнатологовская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 СОШ, МКОУ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</a:rPr>
                        <a:t>Нижнечеремошинская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 СОШ, МКОУ Октябрьская СОШ, МКОУ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</a:rPr>
                        <a:t>Орехологовская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 СОШ, МКОУ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</a:rPr>
                        <a:t>Аксенихинская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 ООШ,</a:t>
                      </a:r>
                      <a:r>
                        <a:rPr lang="ru-RU" sz="20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МКОУ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</a:rPr>
                        <a:t>Гербаевская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 ООШ, МКОУ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</a:rPr>
                        <a:t>Кайгородская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 ООШ,</a:t>
                      </a:r>
                      <a:r>
                        <a:rPr lang="ru-RU" sz="20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МКОУ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</a:rPr>
                        <a:t>Локтенская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 ООШ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по 1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1214446"/>
          </a:xfrm>
        </p:spPr>
        <p:txBody>
          <a:bodyPr/>
          <a:lstStyle/>
          <a:p>
            <a:pPr algn="l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медалисты</a:t>
            </a:r>
            <a:b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idx="1"/>
          </p:nvPr>
        </p:nvSpPr>
        <p:spPr>
          <a:xfrm>
            <a:off x="214282" y="2071678"/>
            <a:ext cx="4040188" cy="1214446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Губернаторский прием</a:t>
            </a:r>
          </a:p>
          <a:p>
            <a:pPr algn="ctr"/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«Золотые надежды России»</a:t>
            </a:r>
          </a:p>
        </p:txBody>
      </p:sp>
      <p:pic>
        <p:nvPicPr>
          <p:cNvPr id="69633" name="Picture 1" descr="C:\Documents and Settings\Омельченко\Рабочий стол\Фото медалисты 2018\_MG_124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800" y="857232"/>
            <a:ext cx="4613728" cy="3071834"/>
          </a:xfrm>
          <a:prstGeom prst="rect">
            <a:avLst/>
          </a:prstGeom>
          <a:noFill/>
        </p:spPr>
      </p:pic>
      <p:pic>
        <p:nvPicPr>
          <p:cNvPr id="69634" name="Picture 2" descr="C:\Documents and Settings\Омельченко\Рабочий стол\Омельченко\Рабочий стол\Омельченко Е.Г\конец года\медалисты\2018\Губернаторский прием\Фото Губернаторский прием 28.06.18\медалисты участники Губернаторского прием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3286124"/>
            <a:ext cx="4286280" cy="30301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Прямоугольник 4"/>
          <p:cNvSpPr>
            <a:spLocks noChangeArrowheads="1"/>
          </p:cNvSpPr>
          <p:nvPr/>
        </p:nvSpPr>
        <p:spPr bwMode="auto">
          <a:xfrm>
            <a:off x="0" y="476250"/>
            <a:ext cx="93154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20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1643074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Проект «Обучение и социализация детей </a:t>
            </a:r>
            <a:b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 ограниченными возможностями здоровья </a:t>
            </a:r>
            <a:b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 инклюзивном образовательном пространстве»</a:t>
            </a:r>
            <a:br>
              <a:rPr lang="ru-RU" sz="2400" dirty="0">
                <a:latin typeface="+mn-lt"/>
              </a:rPr>
            </a:br>
            <a:endParaRPr lang="ru-RU" sz="2400" dirty="0">
              <a:latin typeface="+mn-lt"/>
            </a:endParaRPr>
          </a:p>
        </p:txBody>
      </p:sp>
      <p:sp>
        <p:nvSpPr>
          <p:cNvPr id="73731" name="Содержимое 9"/>
          <p:cNvSpPr>
            <a:spLocks noGrp="1"/>
          </p:cNvSpPr>
          <p:nvPr>
            <p:ph sz="half" idx="1"/>
          </p:nvPr>
        </p:nvSpPr>
        <p:spPr>
          <a:xfrm>
            <a:off x="457200" y="2000240"/>
            <a:ext cx="4038600" cy="4125923"/>
          </a:xfrm>
        </p:spPr>
        <p:txBody>
          <a:bodyPr/>
          <a:lstStyle/>
          <a:p>
            <a:pPr>
              <a:buNone/>
            </a:pPr>
            <a:r>
              <a:rPr lang="ru-RU" dirty="0">
                <a:solidFill>
                  <a:srgbClr val="FF0000"/>
                </a:solidFill>
              </a:rPr>
              <a:t>реализуют</a:t>
            </a:r>
          </a:p>
          <a:p>
            <a:r>
              <a:rPr lang="ru-RU" dirty="0"/>
              <a:t>МКОУ Колыбельская СОШ</a:t>
            </a:r>
          </a:p>
          <a:p>
            <a:r>
              <a:rPr lang="ru-RU" dirty="0"/>
              <a:t>МКОУ Октябрьская СОШ</a:t>
            </a:r>
          </a:p>
          <a:p>
            <a:r>
              <a:rPr lang="ru-RU" dirty="0"/>
              <a:t>МКОУ Половинская СОШ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286248" y="2000240"/>
            <a:ext cx="4857752" cy="4125923"/>
          </a:xfrm>
        </p:spPr>
        <p:txBody>
          <a:bodyPr/>
          <a:lstStyle/>
          <a:p>
            <a:pPr>
              <a:buNone/>
            </a:pPr>
            <a:r>
              <a:rPr lang="ru-RU" dirty="0">
                <a:solidFill>
                  <a:srgbClr val="FF0000"/>
                </a:solidFill>
              </a:rPr>
              <a:t>подали документы на конкурсный отбор</a:t>
            </a:r>
          </a:p>
          <a:p>
            <a:r>
              <a:rPr lang="ru-RU" dirty="0"/>
              <a:t>МКОУ Нижнечеремошинская СОШ</a:t>
            </a:r>
          </a:p>
          <a:p>
            <a:r>
              <a:rPr lang="ru-RU" dirty="0"/>
              <a:t>МКОУ КСОШ №2 имени </a:t>
            </a:r>
            <a:r>
              <a:rPr lang="ru-RU" dirty="0" err="1"/>
              <a:t>Ф.И.Анисичкина</a:t>
            </a:r>
            <a:endParaRPr lang="ru-RU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785818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Обучение детей с ОВЗ в школах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571612"/>
          <a:ext cx="8229600" cy="5002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560406"/>
          </a:xfrm>
        </p:spPr>
        <p:txBody>
          <a:bodyPr/>
          <a:lstStyle/>
          <a:p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1026" name="Picture 2" descr="C:\Users\12\Desktop\АВГУСТ\DSCN695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44" y="1772817"/>
            <a:ext cx="5072098" cy="3727885"/>
          </a:xfrm>
          <a:prstGeom prst="rect">
            <a:avLst/>
          </a:prstGeom>
          <a:noFill/>
        </p:spPr>
      </p:pic>
      <p:pic>
        <p:nvPicPr>
          <p:cNvPr id="1027" name="Picture 3" descr="C:\Users\12\Desktop\АВГУСТ\Пандус  Майской СОШ март\WP_20180306_00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7818" y="2357430"/>
            <a:ext cx="3524274" cy="2643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071570"/>
          </a:xfrm>
        </p:spPr>
        <p:txBody>
          <a:bodyPr/>
          <a:lstStyle/>
          <a:p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Питание обучающихся</a:t>
            </a:r>
          </a:p>
        </p:txBody>
      </p:sp>
      <p:graphicFrame>
        <p:nvGraphicFramePr>
          <p:cNvPr id="12" name="Содержимое 11"/>
          <p:cNvGraphicFramePr>
            <a:graphicFrameLocks noGrp="1"/>
          </p:cNvGraphicFramePr>
          <p:nvPr>
            <p:ph sz="half" idx="1"/>
          </p:nvPr>
        </p:nvGraphicFramePr>
        <p:xfrm>
          <a:off x="285720" y="1714488"/>
          <a:ext cx="35719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16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категория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Кол-во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Детей с ОВЗ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274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Из м/о семей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855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Из </a:t>
                      </a:r>
                      <a:r>
                        <a:rPr lang="ru-RU" sz="2400" dirty="0" err="1"/>
                        <a:t>мн</a:t>
                      </a:r>
                      <a:r>
                        <a:rPr lang="ru-RU" sz="2400" dirty="0"/>
                        <a:t>/</a:t>
                      </a:r>
                      <a:r>
                        <a:rPr lang="ru-RU" sz="2400" dirty="0" err="1"/>
                        <a:t>д</a:t>
                      </a:r>
                      <a:r>
                        <a:rPr lang="ru-RU" sz="2400" dirty="0"/>
                        <a:t> семей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937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одноразовым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50,43%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двухразовым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49,68%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12\Desktop\АВГУСТ\обед №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556792"/>
            <a:ext cx="3453685" cy="2304256"/>
          </a:xfrm>
          <a:prstGeom prst="rect">
            <a:avLst/>
          </a:prstGeom>
          <a:noFill/>
        </p:spPr>
      </p:pic>
      <p:pic>
        <p:nvPicPr>
          <p:cNvPr id="2051" name="Picture 3" descr="C:\Users\12\Desktop\АВГУСТ\обед №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3861048"/>
            <a:ext cx="3438589" cy="2294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576064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Дополнительное образование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484784"/>
            <a:ext cx="3546648" cy="23644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678" y="3935180"/>
            <a:ext cx="3564396" cy="2376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967" y="1484784"/>
            <a:ext cx="3548034" cy="23644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423" y="3957045"/>
            <a:ext cx="3593682" cy="239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4332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5000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Дополнительное образование детей</a:t>
            </a:r>
            <a:b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4074" name="Group 42"/>
          <p:cNvGraphicFramePr>
            <a:graphicFrameLocks noGrp="1"/>
          </p:cNvGraphicFramePr>
          <p:nvPr>
            <p:ph idx="1"/>
          </p:nvPr>
        </p:nvGraphicFramePr>
        <p:xfrm>
          <a:off x="1000125" y="1868488"/>
          <a:ext cx="7715305" cy="3143271"/>
        </p:xfrm>
        <a:graphic>
          <a:graphicData uri="http://schemas.openxmlformats.org/drawingml/2006/table">
            <a:tbl>
              <a:tblPr/>
              <a:tblGrid>
                <a:gridCol w="37147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0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02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960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ОУ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на 01.09.2017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на 01.09.2018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0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МКУ ДО ДДТ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1307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90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МКУ ДЮСШ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710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90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МКУ ДО ДШИ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450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785818"/>
          </a:xfrm>
        </p:spPr>
        <p:txBody>
          <a:bodyPr/>
          <a:lstStyle/>
          <a:p>
            <a:r>
              <a:rPr lang="ru-RU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Учебно-тренировочные сборы для воспитанников ДЮСШ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28596" y="1785926"/>
            <a:ext cx="4068792" cy="714380"/>
          </a:xfrm>
        </p:spPr>
        <p:txBody>
          <a:bodyPr/>
          <a:lstStyle/>
          <a:p>
            <a:pPr algn="ctr"/>
            <a:endParaRPr lang="ru-RU" dirty="0">
              <a:solidFill>
                <a:srgbClr val="0070C0"/>
              </a:solidFill>
            </a:endParaRPr>
          </a:p>
          <a:p>
            <a:pPr algn="ctr"/>
            <a:endParaRPr lang="ru-RU" dirty="0">
              <a:solidFill>
                <a:srgbClr val="0070C0"/>
              </a:solidFill>
            </a:endParaRPr>
          </a:p>
          <a:p>
            <a:pPr algn="ctr"/>
            <a:endParaRPr lang="ru-RU" dirty="0">
              <a:solidFill>
                <a:srgbClr val="0070C0"/>
              </a:solidFill>
            </a:endParaRPr>
          </a:p>
          <a:p>
            <a:pPr algn="ctr"/>
            <a:endParaRPr lang="ru-RU" dirty="0">
              <a:solidFill>
                <a:srgbClr val="0070C0"/>
              </a:solidFill>
            </a:endParaRPr>
          </a:p>
          <a:p>
            <a:pPr algn="ctr"/>
            <a:endParaRPr lang="ru-RU" dirty="0">
              <a:solidFill>
                <a:srgbClr val="0070C0"/>
              </a:solidFill>
            </a:endParaRPr>
          </a:p>
          <a:p>
            <a:pPr algn="ctr"/>
            <a:endParaRPr lang="ru-RU" dirty="0">
              <a:solidFill>
                <a:srgbClr val="0070C0"/>
              </a:solidFill>
            </a:endParaRPr>
          </a:p>
          <a:p>
            <a:pPr algn="ctr"/>
            <a:r>
              <a:rPr lang="ru-RU" dirty="0">
                <a:solidFill>
                  <a:srgbClr val="0070C0"/>
                </a:solidFill>
              </a:rPr>
              <a:t>отделения волейбола</a:t>
            </a:r>
          </a:p>
          <a:p>
            <a:pPr algn="ctr"/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отделения легкой атлетики</a:t>
            </a:r>
          </a:p>
        </p:txBody>
      </p:sp>
      <p:pic>
        <p:nvPicPr>
          <p:cNvPr id="1026" name="Picture 2" descr="C:\Documents and Settings\777\Рабочий стол\c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2285992"/>
            <a:ext cx="4040188" cy="3429024"/>
          </a:xfrm>
          <a:prstGeom prst="rect">
            <a:avLst/>
          </a:prstGeom>
          <a:noFill/>
        </p:spPr>
      </p:pic>
      <p:pic>
        <p:nvPicPr>
          <p:cNvPr id="2050" name="Picture 2" descr="C:\Users\Пользователь\Desktop\Кол\IMG_875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025" y="2276872"/>
            <a:ext cx="4175447" cy="3384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Заголовок 1"/>
          <p:cNvSpPr>
            <a:spLocks noGrp="1"/>
          </p:cNvSpPr>
          <p:nvPr>
            <p:ph type="title"/>
          </p:nvPr>
        </p:nvSpPr>
        <p:spPr>
          <a:xfrm>
            <a:off x="414338" y="785795"/>
            <a:ext cx="8229600" cy="604582"/>
          </a:xfrm>
        </p:spPr>
        <p:txBody>
          <a:bodyPr/>
          <a:lstStyle/>
          <a:p>
            <a:r>
              <a:rPr lang="ru-RU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каникулярная школа</a:t>
            </a:r>
          </a:p>
        </p:txBody>
      </p:sp>
      <p:sp>
        <p:nvSpPr>
          <p:cNvPr id="74754" name="Содержимое 2"/>
          <p:cNvSpPr>
            <a:spLocks noGrp="1"/>
          </p:cNvSpPr>
          <p:nvPr>
            <p:ph idx="1"/>
          </p:nvPr>
        </p:nvSpPr>
        <p:spPr>
          <a:xfrm>
            <a:off x="928662" y="2143116"/>
            <a:ext cx="7715276" cy="4357697"/>
          </a:xfrm>
        </p:spPr>
        <p:txBody>
          <a:bodyPr/>
          <a:lstStyle/>
          <a:p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879" y="1390376"/>
            <a:ext cx="3560514" cy="23673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332" y="4011340"/>
            <a:ext cx="3569750" cy="23735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5878" y="4011340"/>
            <a:ext cx="3525143" cy="23438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1403230"/>
            <a:ext cx="3555172" cy="2363811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Стипендия Главы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6096" y="3901914"/>
            <a:ext cx="2964788" cy="23577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6096" y="1359317"/>
            <a:ext cx="2964788" cy="24368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8913" y="2012293"/>
            <a:ext cx="4941168" cy="375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765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57232"/>
            <a:ext cx="8229600" cy="785818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учебно-производственная бригада МКОУ Орехологовской СОШ</a:t>
            </a:r>
            <a:endParaRPr lang="ru-RU" dirty="0"/>
          </a:p>
        </p:txBody>
      </p:sp>
      <p:pic>
        <p:nvPicPr>
          <p:cNvPr id="1027" name="Picture 3" descr="C:\Documents and Settings\777\Рабочий стол\2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5984" y="1857364"/>
            <a:ext cx="4429156" cy="251629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2" descr="C:\Documents and Settings\777\Рабочий стол\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4" y="4214818"/>
            <a:ext cx="3429024" cy="2357454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8" name="Picture 4" descr="C:\Documents and Settings\777\Рабочий стол\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24" y="4214818"/>
            <a:ext cx="3429024" cy="2357454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928694"/>
          </a:xfrm>
        </p:spPr>
        <p:txBody>
          <a:bodyPr/>
          <a:lstStyle/>
          <a:p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100 баллов ЕГЭ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28596" y="1500174"/>
            <a:ext cx="8143932" cy="500066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Апсибаева </a:t>
            </a:r>
            <a:r>
              <a:rPr lang="ru-RU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Анель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русскому языку</a:t>
            </a:r>
          </a:p>
        </p:txBody>
      </p:sp>
      <p:pic>
        <p:nvPicPr>
          <p:cNvPr id="68609" name="Picture 1" descr="C:\Documents and Settings\Омельченко\Рабочий стол\Омельченко\Рабочий стол\Омельченко Е.Г\конец года\медалисты\2018\Губернаторский прием\Апсибаева Анель Казбековн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0364" y="1928802"/>
            <a:ext cx="3143272" cy="4429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796908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dirty="0">
                <a:solidFill>
                  <a:schemeClr val="tx2"/>
                </a:solidFill>
              </a:rPr>
              <a:t>Учебные сборы</a:t>
            </a:r>
          </a:p>
        </p:txBody>
      </p:sp>
      <p:pic>
        <p:nvPicPr>
          <p:cNvPr id="1026" name="Picture 2" descr="C:\Documents and Settings\777\Рабочий стол\_MG_08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3643338" cy="2214578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7" name="Picture 3" descr="C:\Documents and Settings\777\Рабочий стол\_MG_085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1340768"/>
            <a:ext cx="3857652" cy="2214578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8" name="Picture 4" descr="C:\Documents and Settings\777\Рабочий стол\_MG_086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76" y="3857628"/>
            <a:ext cx="3857652" cy="2286016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9" name="Picture 5" descr="C:\Documents and Settings\777\Рабочий стол\_MG_088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48" y="3857628"/>
            <a:ext cx="3643338" cy="2286016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Военно-спортивная игра«Граница»</a:t>
            </a:r>
          </a:p>
        </p:txBody>
      </p:sp>
      <p:pic>
        <p:nvPicPr>
          <p:cNvPr id="1027" name="Picture 3" descr="C:\Documents and Settings\777\Рабочий стол\IMG_061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4077072"/>
            <a:ext cx="3071834" cy="2000264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8" name="Picture 4" descr="C:\Documents and Settings\777\Рабочий стол\IMG_072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4077072"/>
            <a:ext cx="3143272" cy="2000264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6" name="Picture 2" descr="C:\Documents and Settings\777\Рабочий стол\IMG_063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3000396" cy="2214578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Picture 3" descr="C:\Documents and Settings\777\Рабочий стол\IMG_066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1340768"/>
            <a:ext cx="3071834" cy="2214578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кадеты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357158" y="1071546"/>
            <a:ext cx="4040188" cy="500066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КСОШ №2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643438" y="1071546"/>
            <a:ext cx="4041775" cy="571504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Половинской СОШ</a:t>
            </a:r>
          </a:p>
        </p:txBody>
      </p:sp>
      <p:sp>
        <p:nvSpPr>
          <p:cNvPr id="10" name="Содержимое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2\Desktop\ПОНЕДЕЛЬНИК 27.08.2018\кадеты КСОШ№2\DSC0990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005064"/>
            <a:ext cx="3456384" cy="2430270"/>
          </a:xfrm>
          <a:prstGeom prst="rect">
            <a:avLst/>
          </a:prstGeom>
          <a:noFill/>
        </p:spPr>
      </p:pic>
      <p:pic>
        <p:nvPicPr>
          <p:cNvPr id="1027" name="Picture 3" descr="C:\Users\12\Desktop\ПОНЕДЕЛЬНИК 27.08.2018\кадеты КСОШ№2\8а кадеты КСОШ№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3346738" cy="2232248"/>
          </a:xfrm>
          <a:prstGeom prst="rect">
            <a:avLst/>
          </a:prstGeom>
          <a:noFill/>
        </p:spPr>
      </p:pic>
      <p:pic>
        <p:nvPicPr>
          <p:cNvPr id="1028" name="Picture 4" descr="C:\Users\12\Desktop\ПОНЕДЕЛЬНИК 27.08.2018\кадеты Половинская СОШ\image-10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1643050"/>
            <a:ext cx="3456384" cy="2205290"/>
          </a:xfrm>
          <a:prstGeom prst="rect">
            <a:avLst/>
          </a:prstGeom>
          <a:noFill/>
        </p:spPr>
      </p:pic>
      <p:pic>
        <p:nvPicPr>
          <p:cNvPr id="1029" name="Picture 5" descr="C:\Users\12\Desktop\ПОНЕДЕЛЬНИК 27.08.2018\кадеты Половинская СОШ\DSC_006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5" y="3933056"/>
            <a:ext cx="3600401" cy="2490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7" name="Содержимое 6" descr="DSCN146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86314" y="1428736"/>
            <a:ext cx="4183936" cy="4214842"/>
          </a:xfrm>
          <a:ln>
            <a:solidFill>
              <a:srgbClr val="0070C0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1556792"/>
            <a:ext cx="4429156" cy="4158224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Победители районной спартакиады школьников</a:t>
            </a:r>
          </a:p>
          <a:p>
            <a:endParaRPr lang="ru-RU"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§"/>
            </a:pP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МКОУ </a:t>
            </a:r>
            <a:r>
              <a:rPr lang="ru-RU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Краснозерская</a:t>
            </a: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СОШ № 1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МКОУ </a:t>
            </a:r>
            <a:r>
              <a:rPr lang="ru-RU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Орехологовская</a:t>
            </a: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СОШ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МКОУ </a:t>
            </a:r>
            <a:r>
              <a:rPr lang="ru-RU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Половинская</a:t>
            </a: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ООШ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/>
          <a:p>
            <a:r>
              <a:rPr lang="ru-RU" dirty="0"/>
              <a:t>Трудовое лето</a:t>
            </a:r>
          </a:p>
        </p:txBody>
      </p:sp>
      <p:pic>
        <p:nvPicPr>
          <p:cNvPr id="1026" name="Picture 2" descr="C:\Documents and Settings\777\Рабочий стол\бригад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3357586" cy="2448272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7" name="Picture 3" descr="C:\Documents and Settings\777\Рабочий стол\тб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1340768"/>
            <a:ext cx="3571900" cy="250033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Picture 2" descr="C:\Documents and Settings\777\Рабочий стол\1111111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149080"/>
            <a:ext cx="3429024" cy="221455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Picture 2" descr="C:\Documents and Settings\777\Рабочий стол\2222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149080"/>
            <a:ext cx="3571900" cy="2214008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1157174"/>
            <a:ext cx="5218709" cy="48802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255384">
            <a:off x="-629264" y="696648"/>
            <a:ext cx="4936710" cy="5801294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436910"/>
          </a:xfrm>
        </p:spPr>
        <p:txBody>
          <a:bodyPr/>
          <a:lstStyle/>
          <a:p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РОССИЙСКОЕ ДВИЖЕНИЕ ШКОЛЬНИКОВ</a:t>
            </a:r>
            <a:endParaRPr lang="ru-RU" sz="4800" dirty="0"/>
          </a:p>
        </p:txBody>
      </p:sp>
      <p:pic>
        <p:nvPicPr>
          <p:cNvPr id="3" name="Picture 3" descr="C:\Users\Пользователь\Desktop\зеленая волна все для группы\Акция  Письмо пешеходу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1387127"/>
            <a:ext cx="3402390" cy="241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Пользователь\Desktop\личностное развитие\IMG_005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450222"/>
            <a:ext cx="3162291" cy="237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Пользователь\Desktop\личностное развитие\p14_pozdravleniesdnemmaterisugaknt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8492" y="3854209"/>
            <a:ext cx="3459474" cy="250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8064" y="3854208"/>
            <a:ext cx="3146572" cy="255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2006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785818"/>
          </a:xfrm>
        </p:spPr>
        <p:txBody>
          <a:bodyPr/>
          <a:lstStyle/>
          <a:p>
            <a:r>
              <a:rPr lang="ru-RU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Отряд ЮИДД Краснозерской СОШ №1</a:t>
            </a:r>
          </a:p>
        </p:txBody>
      </p:sp>
      <p:pic>
        <p:nvPicPr>
          <p:cNvPr id="8" name="Содержимое 7" descr="20180524_123502.jpg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4282" y="2000240"/>
            <a:ext cx="5049311" cy="3416319"/>
          </a:xfrm>
        </p:spPr>
      </p:pic>
      <p:pic>
        <p:nvPicPr>
          <p:cNvPr id="9" name="Содержимое 8" descr="Безымянный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29256" y="2000240"/>
            <a:ext cx="3457575" cy="3476625"/>
          </a:xfr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864096"/>
          </a:xfrm>
        </p:spPr>
        <p:txBody>
          <a:bodyPr/>
          <a:lstStyle/>
          <a:p>
            <a:r>
              <a:rPr lang="ru-RU" sz="3600" b="1" dirty="0">
                <a:solidFill>
                  <a:srgbClr val="0070C0"/>
                </a:solidFill>
              </a:rPr>
              <a:t>Районное родительское собрание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4569" y="3966653"/>
            <a:ext cx="4611555" cy="2594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68" y="1453660"/>
            <a:ext cx="2922002" cy="24350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4606594" y="1447601"/>
            <a:ext cx="4080206" cy="247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531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750075"/>
            <a:ext cx="7429552" cy="55721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50"/>
            <a:ext cx="8229600" cy="56038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70C0"/>
                </a:solidFill>
              </a:rPr>
              <a:t>Всероссийская олимпиада школьников</a:t>
            </a:r>
          </a:p>
        </p:txBody>
      </p:sp>
      <p:sp>
        <p:nvSpPr>
          <p:cNvPr id="40962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sz="1800" dirty="0"/>
          </a:p>
          <a:p>
            <a:endParaRPr lang="ru-RU" sz="1800" dirty="0"/>
          </a:p>
          <a:p>
            <a:endParaRPr lang="ru-RU" sz="1800" dirty="0"/>
          </a:p>
          <a:p>
            <a:endParaRPr lang="ru-RU" sz="1800" dirty="0"/>
          </a:p>
          <a:p>
            <a:endParaRPr lang="ru-RU" sz="1800" dirty="0">
              <a:latin typeface="Arial" charset="0"/>
              <a:cs typeface="Arial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714744" y="2071678"/>
          <a:ext cx="4929222" cy="4051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6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26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03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2665">
                <a:tc>
                  <a:txBody>
                    <a:bodyPr/>
                    <a:lstStyle/>
                    <a:p>
                      <a:r>
                        <a:rPr lang="ru-RU" dirty="0"/>
                        <a:t>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статус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предмет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124">
                <a:tc>
                  <a:txBody>
                    <a:bodyPr/>
                    <a:lstStyle/>
                    <a:p>
                      <a:r>
                        <a:rPr lang="ru-RU" sz="2400" b="0" dirty="0">
                          <a:latin typeface="Times New Roman" pitchFamily="18" charset="0"/>
                          <a:cs typeface="Times New Roman" pitchFamily="18" charset="0"/>
                        </a:rPr>
                        <a:t>2015-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dirty="0">
                          <a:latin typeface="Times New Roman" pitchFamily="18" charset="0"/>
                          <a:cs typeface="Times New Roman" pitchFamily="18" charset="0"/>
                        </a:rPr>
                        <a:t>Призер</a:t>
                      </a:r>
                    </a:p>
                    <a:p>
                      <a:r>
                        <a:rPr lang="ru-RU" sz="2400" b="0" dirty="0">
                          <a:latin typeface="Times New Roman" pitchFamily="18" charset="0"/>
                          <a:cs typeface="Times New Roman" pitchFamily="18" charset="0"/>
                        </a:rPr>
                        <a:t>Призер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dirty="0">
                          <a:latin typeface="Times New Roman" pitchFamily="18" charset="0"/>
                          <a:cs typeface="Times New Roman" pitchFamily="18" charset="0"/>
                        </a:rPr>
                        <a:t>Литература</a:t>
                      </a:r>
                    </a:p>
                    <a:p>
                      <a:r>
                        <a:rPr lang="ru-RU" sz="2400" b="0" dirty="0">
                          <a:latin typeface="Times New Roman" pitchFamily="18" charset="0"/>
                          <a:cs typeface="Times New Roman" pitchFamily="18" charset="0"/>
                        </a:rPr>
                        <a:t>Немецкий язык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1614">
                <a:tc>
                  <a:txBody>
                    <a:bodyPr/>
                    <a:lstStyle/>
                    <a:p>
                      <a:r>
                        <a:rPr lang="ru-RU" sz="2400" b="0" dirty="0">
                          <a:latin typeface="Times New Roman" pitchFamily="18" charset="0"/>
                          <a:cs typeface="Times New Roman" pitchFamily="18" charset="0"/>
                        </a:rPr>
                        <a:t>2016-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dirty="0">
                          <a:latin typeface="Times New Roman" pitchFamily="18" charset="0"/>
                          <a:cs typeface="Times New Roman" pitchFamily="18" charset="0"/>
                        </a:rPr>
                        <a:t>Призер</a:t>
                      </a:r>
                    </a:p>
                    <a:p>
                      <a:endParaRPr lang="ru-RU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2400" b="0" dirty="0">
                          <a:latin typeface="Times New Roman" pitchFamily="18" charset="0"/>
                          <a:cs typeface="Times New Roman" pitchFamily="18" charset="0"/>
                        </a:rPr>
                        <a:t>Призер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dirty="0">
                          <a:latin typeface="Times New Roman" pitchFamily="18" charset="0"/>
                          <a:cs typeface="Times New Roman" pitchFamily="18" charset="0"/>
                        </a:rPr>
                        <a:t>Литература, русский язык</a:t>
                      </a:r>
                    </a:p>
                    <a:p>
                      <a:r>
                        <a:rPr lang="ru-RU" sz="2400" b="0" dirty="0">
                          <a:latin typeface="Times New Roman" pitchFamily="18" charset="0"/>
                          <a:cs typeface="Times New Roman" pitchFamily="18" charset="0"/>
                        </a:rPr>
                        <a:t>обществознание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3519">
                <a:tc>
                  <a:txBody>
                    <a:bodyPr/>
                    <a:lstStyle/>
                    <a:p>
                      <a:r>
                        <a:rPr lang="ru-RU" sz="2400" b="0" dirty="0">
                          <a:latin typeface="Times New Roman" pitchFamily="18" charset="0"/>
                          <a:cs typeface="Times New Roman" pitchFamily="18" charset="0"/>
                        </a:rPr>
                        <a:t>2017-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dirty="0">
                          <a:latin typeface="Times New Roman" pitchFamily="18" charset="0"/>
                          <a:cs typeface="Times New Roman" pitchFamily="18" charset="0"/>
                        </a:rPr>
                        <a:t>Призер</a:t>
                      </a:r>
                    </a:p>
                    <a:p>
                      <a:r>
                        <a:rPr lang="ru-RU" sz="2400" b="0" dirty="0">
                          <a:latin typeface="Times New Roman" pitchFamily="18" charset="0"/>
                          <a:cs typeface="Times New Roman" pitchFamily="18" charset="0"/>
                        </a:rPr>
                        <a:t>Призер</a:t>
                      </a:r>
                    </a:p>
                    <a:p>
                      <a:endParaRPr lang="ru-RU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dirty="0">
                          <a:latin typeface="Times New Roman" pitchFamily="18" charset="0"/>
                          <a:cs typeface="Times New Roman" pitchFamily="18" charset="0"/>
                        </a:rPr>
                        <a:t> русский язык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>
                          <a:latin typeface="Times New Roman" pitchFamily="18" charset="0"/>
                          <a:cs typeface="Times New Roman" pitchFamily="18" charset="0"/>
                        </a:rPr>
                        <a:t>немецкий язык</a:t>
                      </a:r>
                    </a:p>
                    <a:p>
                      <a:endParaRPr lang="ru-RU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714744" y="1500174"/>
            <a:ext cx="4896544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 регионального этапа</a:t>
            </a:r>
          </a:p>
        </p:txBody>
      </p:sp>
      <p:pic>
        <p:nvPicPr>
          <p:cNvPr id="8" name="Picture 2" descr="C:\Documents and Settings\777\Рабочий стол\IMG_081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24" y="4429132"/>
            <a:ext cx="2071702" cy="157163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Picture 2" descr="C:\Documents and Settings\777\Рабочий стол\11-1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38" y="1428736"/>
            <a:ext cx="1714512" cy="2286016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642910" y="6000768"/>
            <a:ext cx="24289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 err="1">
                <a:solidFill>
                  <a:srgbClr val="0070C0"/>
                </a:solidFill>
              </a:rPr>
              <a:t>Метонидзе</a:t>
            </a:r>
            <a:r>
              <a:rPr lang="ru-RU" sz="1200" dirty="0">
                <a:solidFill>
                  <a:srgbClr val="0070C0"/>
                </a:solidFill>
              </a:rPr>
              <a:t> Маргарита</a:t>
            </a:r>
          </a:p>
          <a:p>
            <a:pPr algn="ctr"/>
            <a:r>
              <a:rPr lang="ru-RU" sz="1200" dirty="0">
                <a:solidFill>
                  <a:srgbClr val="0070C0"/>
                </a:solidFill>
              </a:rPr>
              <a:t>МКОУ </a:t>
            </a:r>
            <a:r>
              <a:rPr lang="ru-RU" sz="1200" dirty="0" err="1">
                <a:solidFill>
                  <a:srgbClr val="0070C0"/>
                </a:solidFill>
              </a:rPr>
              <a:t>Половинская</a:t>
            </a:r>
            <a:r>
              <a:rPr lang="ru-RU" sz="1200" dirty="0">
                <a:solidFill>
                  <a:srgbClr val="0070C0"/>
                </a:solidFill>
              </a:rPr>
              <a:t> СОШ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571472" y="3786190"/>
            <a:ext cx="2428902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solidFill>
                  <a:srgbClr val="0070C0"/>
                </a:solidFill>
              </a:rPr>
              <a:t>Кучеров Артем</a:t>
            </a:r>
          </a:p>
          <a:p>
            <a:pPr algn="ctr"/>
            <a:r>
              <a:rPr lang="ru-RU" sz="1050" dirty="0">
                <a:solidFill>
                  <a:srgbClr val="0070C0"/>
                </a:solidFill>
              </a:rPr>
              <a:t>МКОУ Краснозерская СОШ № 2 им. Ф.И. Анисичкина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4213" y="981075"/>
            <a:ext cx="8072437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ru-RU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ru-RU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Кадровый потенциал ДОУ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27650" y="1989138"/>
            <a:ext cx="38163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127 воспитателей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32363" y="2636838"/>
            <a:ext cx="38163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учителей - логопедов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11638" y="4076700"/>
            <a:ext cx="38163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педагог - психолог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00563" y="3357563"/>
            <a:ext cx="44640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музыкальных руководителей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63938" y="4724400"/>
            <a:ext cx="47529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инструктора по физической культуре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32138" y="5516563"/>
            <a:ext cx="5148262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педагог дополнительного образования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 flipV="1">
            <a:off x="2627313" y="2276475"/>
            <a:ext cx="2376487" cy="1081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2916238" y="2924175"/>
            <a:ext cx="1727200" cy="5048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9" idx="3"/>
          </p:cNvCxnSpPr>
          <p:nvPr/>
        </p:nvCxnSpPr>
        <p:spPr>
          <a:xfrm flipV="1">
            <a:off x="2916238" y="3573464"/>
            <a:ext cx="1295400" cy="149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2916238" y="3789363"/>
            <a:ext cx="1008062" cy="2873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2700338" y="3789363"/>
            <a:ext cx="792162" cy="9350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2339975" y="3789363"/>
            <a:ext cx="792163" cy="172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27088" y="3357563"/>
            <a:ext cx="208915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160 педагогов</a:t>
            </a:r>
          </a:p>
        </p:txBody>
      </p:sp>
      <p:pic>
        <p:nvPicPr>
          <p:cNvPr id="4098" name="Picture 2" descr="C:\Users\12\Desktop\АВГУСТ\фото\3\DSCN075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077072"/>
            <a:ext cx="2688298" cy="2016224"/>
          </a:xfrm>
          <a:prstGeom prst="rect">
            <a:avLst/>
          </a:prstGeom>
          <a:noFill/>
        </p:spPr>
      </p:pic>
      <p:pic>
        <p:nvPicPr>
          <p:cNvPr id="4099" name="Picture 3" descr="C:\Users\12\Desktop\АВГУСТ\фото\5\IMG_747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2974612" cy="18172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928670"/>
            <a:ext cx="7572428" cy="785818"/>
          </a:xfrm>
        </p:spPr>
        <p:txBody>
          <a:bodyPr/>
          <a:lstStyle/>
          <a:p>
            <a:r>
              <a:rPr lang="ru-RU" sz="3200" b="1" dirty="0">
                <a:solidFill>
                  <a:srgbClr val="0070C0"/>
                </a:solidFill>
              </a:rPr>
              <a:t>Премия Главы Краснозерского района Новосибирской имени </a:t>
            </a:r>
            <a:r>
              <a:rPr lang="ru-RU" sz="3200" b="1" dirty="0" err="1">
                <a:solidFill>
                  <a:srgbClr val="0070C0"/>
                </a:solidFill>
              </a:rPr>
              <a:t>В.Э.Эйфуса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857752" y="1785926"/>
            <a:ext cx="3829048" cy="4340237"/>
          </a:xfrm>
        </p:spPr>
        <p:txBody>
          <a:bodyPr/>
          <a:lstStyle/>
          <a:p>
            <a:pPr algn="ctr">
              <a:buNone/>
            </a:pP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Исионова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Любовь</a:t>
            </a:r>
          </a:p>
          <a:p>
            <a:pPr algn="ctr"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Леонидовна </a:t>
            </a:r>
          </a:p>
          <a:p>
            <a:pPr algn="ctr"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Учитель МКОУ КСОШ №2 имени Ф.И.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Анисичкина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ru-RU" sz="2800" b="1">
                <a:latin typeface="Times New Roman" pitchFamily="18" charset="0"/>
                <a:cs typeface="Times New Roman" pitchFamily="18" charset="0"/>
              </a:rPr>
              <a:t>лауреат Премии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2017г.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457200" y="1785927"/>
            <a:ext cx="3008313" cy="414340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Рисунок 7" descr="C:\Documents and Settings\Омельченко\Рабочий стол\IMG_1650.JPG"/>
          <p:cNvPicPr/>
          <p:nvPr/>
        </p:nvPicPr>
        <p:blipFill>
          <a:blip r:embed="rId2" cstate="screen">
            <a:lum bright="1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1785926"/>
            <a:ext cx="442915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1000132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0070C0"/>
                </a:solidFill>
              </a:rPr>
              <a:t>Аттестация педагогов школ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4287811"/>
              </p:ext>
            </p:extLst>
          </p:nvPr>
        </p:nvGraphicFramePr>
        <p:xfrm>
          <a:off x="457200" y="1714488"/>
          <a:ext cx="8229600" cy="4859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1504"/>
          </a:xfrm>
        </p:spPr>
        <p:txBody>
          <a:bodyPr/>
          <a:lstStyle/>
          <a:p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Прибыло учителей в школы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57200" y="1285861"/>
            <a:ext cx="4040188" cy="714380"/>
          </a:xfrm>
        </p:spPr>
        <p:txBody>
          <a:bodyPr/>
          <a:lstStyle/>
          <a:p>
            <a:pPr algn="ctr"/>
            <a:r>
              <a:rPr lang="ru-RU" dirty="0"/>
              <a:t>Молодые специалисты</a:t>
            </a:r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sz="half" idx="2"/>
          </p:nvPr>
        </p:nvGraphicFramePr>
        <p:xfrm>
          <a:off x="457200" y="2174875"/>
          <a:ext cx="4040188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645025" y="1428737"/>
            <a:ext cx="4041775" cy="642942"/>
          </a:xfrm>
        </p:spPr>
        <p:txBody>
          <a:bodyPr/>
          <a:lstStyle/>
          <a:p>
            <a:pPr algn="ctr"/>
            <a:r>
              <a:rPr lang="ru-RU" dirty="0"/>
              <a:t>С опытом работы</a:t>
            </a:r>
          </a:p>
        </p:txBody>
      </p:sp>
      <p:graphicFrame>
        <p:nvGraphicFramePr>
          <p:cNvPr id="11" name="Содержимое 10"/>
          <p:cNvGraphicFramePr>
            <a:graphicFrameLocks noGrp="1"/>
          </p:cNvGraphicFramePr>
          <p:nvPr>
            <p:ph sz="quarter" idx="4"/>
          </p:nvPr>
        </p:nvGraphicFramePr>
        <p:xfrm>
          <a:off x="4645025" y="2174875"/>
          <a:ext cx="4041775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2"/>
          <p:cNvSpPr>
            <a:spLocks noGrp="1"/>
          </p:cNvSpPr>
          <p:nvPr>
            <p:ph type="title"/>
          </p:nvPr>
        </p:nvSpPr>
        <p:spPr>
          <a:xfrm>
            <a:off x="457200" y="785813"/>
            <a:ext cx="8229600" cy="1423987"/>
          </a:xfrm>
        </p:spPr>
        <p:txBody>
          <a:bodyPr/>
          <a:lstStyle/>
          <a:p>
            <a:r>
              <a:rPr lang="ru-RU" sz="3000" b="1" dirty="0">
                <a:solidFill>
                  <a:srgbClr val="0070C0"/>
                </a:solidFill>
              </a:rPr>
              <a:t>Курсы повышения квалификации </a:t>
            </a:r>
            <a:br>
              <a:rPr lang="ru-RU" sz="3000" b="1" dirty="0">
                <a:solidFill>
                  <a:srgbClr val="0070C0"/>
                </a:solidFill>
              </a:rPr>
            </a:br>
            <a:r>
              <a:rPr lang="ru-RU" sz="3000" b="1" dirty="0">
                <a:solidFill>
                  <a:srgbClr val="0070C0"/>
                </a:solidFill>
              </a:rPr>
              <a:t>педагогов и руководителей </a:t>
            </a:r>
            <a:br>
              <a:rPr lang="ru-RU" sz="3000" b="1" dirty="0">
                <a:solidFill>
                  <a:srgbClr val="0070C0"/>
                </a:solidFill>
              </a:rPr>
            </a:br>
            <a:r>
              <a:rPr lang="ru-RU" sz="3000" b="1" dirty="0">
                <a:solidFill>
                  <a:srgbClr val="0070C0"/>
                </a:solidFill>
              </a:rPr>
              <a:t>по ФГОС ДО, НОО, ООО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398269371"/>
              </p:ext>
            </p:extLst>
          </p:nvPr>
        </p:nvGraphicFramePr>
        <p:xfrm>
          <a:off x="107504" y="2564904"/>
          <a:ext cx="4896544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1"/>
          <p:cNvSpPr txBox="1"/>
          <p:nvPr/>
        </p:nvSpPr>
        <p:spPr>
          <a:xfrm>
            <a:off x="3347864" y="3275253"/>
            <a:ext cx="648072" cy="43204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solidFill>
                  <a:schemeClr val="bg1"/>
                </a:solidFill>
              </a:rPr>
              <a:t>94 %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6134" y="2212425"/>
            <a:ext cx="4547030" cy="25577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3781">
            <a:off x="4373819" y="3961776"/>
            <a:ext cx="4491660" cy="2526559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07950" y="1196752"/>
            <a:ext cx="9036050" cy="5305425"/>
          </a:xfrm>
        </p:spPr>
        <p:txBody>
          <a:bodyPr/>
          <a:lstStyle/>
          <a:p>
            <a:pPr lvl="0">
              <a:buNone/>
            </a:pPr>
            <a:r>
              <a:rPr lang="ru-RU" sz="2000" b="1" u="sng" dirty="0">
                <a:solidFill>
                  <a:srgbClr val="0070C0"/>
                </a:solidFill>
              </a:rPr>
              <a:t>Федеральный уровень:</a:t>
            </a:r>
          </a:p>
          <a:p>
            <a:pPr lvl="0">
              <a:buNone/>
            </a:pPr>
            <a:endParaRPr lang="ru-RU" sz="800" u="sng" dirty="0"/>
          </a:p>
          <a:p>
            <a:pPr lvl="0"/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Всероссийский конкурс </a:t>
            </a:r>
            <a:r>
              <a:rPr lang="ru-RU" sz="1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Л.С.Выготского</a:t>
            </a:r>
            <a:endParaRPr lang="ru-RU" sz="1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buNone/>
            </a:pPr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победитель,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Щекотько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Н.А. (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Краснозерский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детский сад №3)</a:t>
            </a:r>
          </a:p>
          <a:p>
            <a:pPr lvl="0"/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Всероссийская смотр-выставка «Детский сад: мир любви заботы и внимания»</a:t>
            </a:r>
          </a:p>
          <a:p>
            <a:pPr lvl="0">
              <a:buNone/>
            </a:pPr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победитель (Краснозерский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/с № 4)</a:t>
            </a:r>
          </a:p>
          <a:p>
            <a:pPr lvl="0">
              <a:buNone/>
            </a:pPr>
            <a:endParaRPr lang="ru-RU" sz="1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endParaRPr lang="ru-RU" sz="1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buNone/>
            </a:pP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67544" y="548680"/>
            <a:ext cx="82296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Победители конкурсов 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0541" y="3068960"/>
            <a:ext cx="4410868" cy="3308151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692150"/>
            <a:ext cx="8229600" cy="1000125"/>
          </a:xfrm>
        </p:spPr>
        <p:txBody>
          <a:bodyPr>
            <a:noAutofit/>
          </a:bodyPr>
          <a:lstStyle/>
          <a:p>
            <a:pPr algn="ctr"/>
            <a:r>
              <a:rPr lang="ru-RU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Победители конкурсов </a:t>
            </a:r>
            <a:endParaRPr lang="ru-RU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07504" y="1484784"/>
            <a:ext cx="8496300" cy="4967287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ru-RU" sz="2100" b="1" u="sng" dirty="0">
                <a:solidFill>
                  <a:srgbClr val="0070C0"/>
                </a:solidFill>
              </a:rPr>
              <a:t>Региональный уровень:</a:t>
            </a:r>
          </a:p>
          <a:p>
            <a:pPr marL="93663" indent="-93663"/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Областной конкурс на лучшую общеобразовательную организацию, развивающую шахматы в городских округах и муниципальных районах Новосибирской области</a:t>
            </a:r>
          </a:p>
          <a:p>
            <a:pPr marL="93663" lvl="0" indent="-93663">
              <a:buFontTx/>
              <a:buChar char="-"/>
            </a:pPr>
            <a:r>
              <a:rPr lang="ru-RU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Победитель</a:t>
            </a:r>
            <a:r>
              <a:rPr lang="ru-RU" sz="18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Бабусенко Н.В. </a:t>
            </a:r>
            <a:r>
              <a:rPr lang="ru-RU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1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Краснозерская</a:t>
            </a:r>
            <a:r>
              <a:rPr lang="ru-RU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СОШ №2)</a:t>
            </a:r>
            <a:endParaRPr lang="ru-RU" sz="1800" b="1" u="sng" dirty="0">
              <a:solidFill>
                <a:srgbClr val="0070C0"/>
              </a:solidFill>
            </a:endParaRPr>
          </a:p>
          <a:p>
            <a:pPr marL="93663" lvl="0" indent="-93663"/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Областной конкурс «Лучший заведующий ДОУ Новосибирской области»</a:t>
            </a:r>
          </a:p>
          <a:p>
            <a:pPr marL="93663" lvl="0" indent="-93663">
              <a:buFontTx/>
              <a:buChar char="-"/>
            </a:pP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призер, Зубарева А.А. (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Краснозерский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д/с№4)</a:t>
            </a:r>
          </a:p>
          <a:p>
            <a:pPr marL="93663" lvl="0" indent="-93663"/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Региональный конкурс  «Моя экологическая культура и здоровый стиль жизни»</a:t>
            </a:r>
          </a:p>
          <a:p>
            <a:pPr marL="93663" lvl="0" indent="-93663">
              <a:buFontTx/>
              <a:buChar char="-"/>
            </a:pP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лауреат, Павленко Л.А. (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Половинский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д/с №1)</a:t>
            </a:r>
          </a:p>
          <a:p>
            <a:pPr marL="93663" lvl="0" indent="-93663"/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Областной смотр-конкурс  «</a:t>
            </a:r>
            <a:r>
              <a:rPr lang="ru-RU" sz="1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Экобэби</a:t>
            </a:r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marL="93663" lvl="0" indent="-93663">
              <a:buFontTx/>
              <a:buChar char="-"/>
            </a:pP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диплом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степени, коллектив Краснозерского д/с №3)</a:t>
            </a:r>
          </a:p>
          <a:p>
            <a:pPr marL="93663" lvl="0" indent="-93663">
              <a:buFontTx/>
              <a:buChar char="-"/>
            </a:pP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диплом II степени,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Ахметжанова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Н.А.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Краснохуторской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д/с )</a:t>
            </a:r>
            <a:endParaRPr lang="ru-RU" sz="1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3663" lvl="0" indent="-93663"/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Областной фестиваль психолого-педагогических идей</a:t>
            </a:r>
          </a:p>
          <a:p>
            <a:pPr marL="93663" lvl="0" indent="-93663">
              <a:buFontTx/>
              <a:buChar char="-"/>
            </a:pPr>
            <a:r>
              <a:rPr lang="ru-RU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диплом </a:t>
            </a:r>
            <a:r>
              <a:rPr lang="en-US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 </a:t>
            </a:r>
            <a:r>
              <a:rPr lang="ru-RU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степени, </a:t>
            </a:r>
            <a:r>
              <a:rPr lang="ru-RU" sz="1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Кожекина</a:t>
            </a:r>
            <a:r>
              <a:rPr lang="ru-RU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Н.А. (</a:t>
            </a:r>
            <a:r>
              <a:rPr lang="ru-RU" sz="1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Краснозерская</a:t>
            </a:r>
            <a:r>
              <a:rPr lang="ru-RU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СОШ №1)</a:t>
            </a:r>
            <a:endParaRPr lang="ru-RU" sz="1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3663" lvl="0" indent="-93663">
              <a:buNone/>
            </a:pP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3663" lvl="0" indent="-93663">
              <a:buNone/>
            </a:pP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3663" indent="-93663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212976"/>
            <a:ext cx="4281268" cy="28541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4429124" y="1285860"/>
            <a:ext cx="4572000" cy="2357454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846158"/>
          </a:xfrm>
        </p:spPr>
        <p:txBody>
          <a:bodyPr/>
          <a:lstStyle/>
          <a:p>
            <a:r>
              <a:rPr lang="ru-RU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Муниципальный уровень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0034" y="1571612"/>
            <a:ext cx="2643206" cy="639762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«Учитель года»</a:t>
            </a:r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0" y="2174875"/>
            <a:ext cx="4857752" cy="968373"/>
          </a:xfrm>
        </p:spPr>
        <p:txBody>
          <a:bodyPr/>
          <a:lstStyle/>
          <a:p>
            <a:pPr>
              <a:buNone/>
            </a:pPr>
            <a:r>
              <a:rPr lang="ru-RU" dirty="0"/>
              <a:t>Победитель – </a:t>
            </a:r>
            <a:r>
              <a:rPr lang="ru-RU" dirty="0" err="1"/>
              <a:t>Слепцова</a:t>
            </a:r>
            <a:r>
              <a:rPr lang="ru-RU" dirty="0"/>
              <a:t> Г.Ф. </a:t>
            </a:r>
          </a:p>
          <a:p>
            <a:pPr>
              <a:buNone/>
            </a:pPr>
            <a:r>
              <a:rPr lang="ru-RU" dirty="0"/>
              <a:t>(КСОШ №2им.Ф.И.Анисичкина)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>
          <a:xfrm>
            <a:off x="4643438" y="4357694"/>
            <a:ext cx="4398965" cy="785818"/>
          </a:xfrm>
        </p:spPr>
        <p:txBody>
          <a:bodyPr/>
          <a:lstStyle/>
          <a:p>
            <a:r>
              <a:rPr lang="ru-RU" b="0" dirty="0"/>
              <a:t>Победитель – Полторацкая А.С. (Краснозерский </a:t>
            </a:r>
            <a:r>
              <a:rPr lang="ru-RU" b="0" dirty="0" err="1"/>
              <a:t>д</a:t>
            </a:r>
            <a:r>
              <a:rPr lang="ru-RU" b="0" dirty="0"/>
              <a:t>/с №2)</a:t>
            </a:r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4"/>
          </p:nvPr>
        </p:nvSpPr>
        <p:spPr>
          <a:xfrm>
            <a:off x="4786314" y="3929066"/>
            <a:ext cx="4041775" cy="642942"/>
          </a:xfrm>
        </p:spPr>
        <p:txBody>
          <a:bodyPr/>
          <a:lstStyle/>
          <a:p>
            <a:pPr>
              <a:buNone/>
            </a:pPr>
            <a:r>
              <a:rPr lang="ru-RU" dirty="0">
                <a:solidFill>
                  <a:srgbClr val="C00000"/>
                </a:solidFill>
              </a:rPr>
              <a:t>«Воспитатель года»</a:t>
            </a:r>
          </a:p>
        </p:txBody>
      </p:sp>
    </p:spTree>
    <p:extLst>
      <p:ext uri="{BB962C8B-B14F-4D97-AF65-F5344CB8AC3E}">
        <p14:creationId xmlns:p14="http://schemas.microsoft.com/office/powerpoint/2010/main" val="72784048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703282"/>
          </a:xfrm>
        </p:spPr>
        <p:txBody>
          <a:bodyPr/>
          <a:lstStyle/>
          <a:p>
            <a:r>
              <a:rPr lang="ru-RU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очных областных конкурсах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60"/>
            <a:ext cx="4040188" cy="889015"/>
          </a:xfrm>
        </p:spPr>
        <p:txBody>
          <a:bodyPr/>
          <a:lstStyle/>
          <a:p>
            <a:endParaRPr lang="ru-RU" dirty="0"/>
          </a:p>
          <a:p>
            <a:r>
              <a:rPr lang="ru-RU" dirty="0"/>
              <a:t>Фоменко Анна Николаевна (Краснозерская СОШ №1)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429125" y="1285860"/>
            <a:ext cx="4257676" cy="889015"/>
          </a:xfrm>
        </p:spPr>
        <p:txBody>
          <a:bodyPr/>
          <a:lstStyle/>
          <a:p>
            <a:r>
              <a:rPr lang="ru-RU" dirty="0"/>
              <a:t>Полторацкая Анна Семеновна (Краснозерский </a:t>
            </a:r>
            <a:r>
              <a:rPr lang="ru-RU" dirty="0" err="1"/>
              <a:t>д</a:t>
            </a:r>
            <a:r>
              <a:rPr lang="ru-RU" dirty="0"/>
              <a:t>/с №2)</a:t>
            </a:r>
          </a:p>
        </p:txBody>
      </p:sp>
      <p:pic>
        <p:nvPicPr>
          <p:cNvPr id="7" name="Содержимое 6" descr="p1ceihnek31sino78157s1qei1ip1l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429124" y="2428868"/>
            <a:ext cx="4479212" cy="3429024"/>
          </a:xfrm>
        </p:spPr>
      </p:pic>
      <p:pic>
        <p:nvPicPr>
          <p:cNvPr id="8" name="Содержимое 7" descr="Открыть оригинальное изображение"/>
          <p:cNvPicPr>
            <a:picLocks noGrp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2500306"/>
            <a:ext cx="3470517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08"/>
            <a:ext cx="9144000" cy="5336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1000132"/>
          </a:xfrm>
        </p:spPr>
        <p:txBody>
          <a:bodyPr/>
          <a:lstStyle/>
          <a:p>
            <a:r>
              <a:rPr lang="ru-RU" sz="2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Всероссийский фестиваль</a:t>
            </a:r>
            <a:br>
              <a:rPr lang="ru-RU" sz="2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«Хоровод традиций - 2018» в г. Алушта (Крым)</a:t>
            </a:r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938360"/>
            <a:ext cx="3096344" cy="4128460"/>
          </a:xfr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888" y="1934430"/>
            <a:ext cx="5495039" cy="412127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9004</TotalTime>
  <Words>1893</Words>
  <Application>Microsoft Office PowerPoint</Application>
  <PresentationFormat>Экран (4:3)</PresentationFormat>
  <Paragraphs>602</Paragraphs>
  <Slides>89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89</vt:i4>
      </vt:variant>
    </vt:vector>
  </HeadingPairs>
  <TitlesOfParts>
    <vt:vector size="97" baseType="lpstr">
      <vt:lpstr>SimSun</vt:lpstr>
      <vt:lpstr>Arial</vt:lpstr>
      <vt:lpstr>Bookman Old Style</vt:lpstr>
      <vt:lpstr>Calibri</vt:lpstr>
      <vt:lpstr>Georgia</vt:lpstr>
      <vt:lpstr>Times New Roman</vt:lpstr>
      <vt:lpstr>Wingdings</vt:lpstr>
      <vt:lpstr>Тема Office</vt:lpstr>
      <vt:lpstr>Система образования Краснозерского района:   достижения,  перспективы развития</vt:lpstr>
      <vt:lpstr>Презентация PowerPoint</vt:lpstr>
      <vt:lpstr>Презентация PowerPoint</vt:lpstr>
      <vt:lpstr>медалисты</vt:lpstr>
      <vt:lpstr>Торжественный прием медалистов у Главы Краснозерского района </vt:lpstr>
      <vt:lpstr>медалисты </vt:lpstr>
      <vt:lpstr> 100 баллов ЕГЭ</vt:lpstr>
      <vt:lpstr>Всероссийская олимпиада школьников</vt:lpstr>
      <vt:lpstr>Всероссийский фестиваль  «Хоровод традиций - 2018» в г. Алушта (Крым)</vt:lpstr>
      <vt:lpstr>Достижения воспитанников ДДТ</vt:lpstr>
      <vt:lpstr>Достихения воспитанников ДЮСШ</vt:lpstr>
      <vt:lpstr>Презентация PowerPoint</vt:lpstr>
      <vt:lpstr>Образовательное пространство </vt:lpstr>
      <vt:lpstr>Количество обучащихся  на 1 сентября</vt:lpstr>
      <vt:lpstr>Презентация PowerPoint</vt:lpstr>
      <vt:lpstr>Финансирование из бюджета Краснозерского района (млн.руб.)</vt:lpstr>
      <vt:lpstr> Краснозерская СОШ №1</vt:lpstr>
      <vt:lpstr>Презентация PowerPoint</vt:lpstr>
      <vt:lpstr>Средства районного и областного бюджета</vt:lpstr>
      <vt:lpstr>Презентация PowerPoint</vt:lpstr>
      <vt:lpstr>Замена котлов</vt:lpstr>
      <vt:lpstr>Ремонт теплотрасс и отопления</vt:lpstr>
      <vt:lpstr>Презентация PowerPoint</vt:lpstr>
      <vt:lpstr>КСОШ №2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Замена дверей</vt:lpstr>
      <vt:lpstr>Средства депутатского фонда    всего выполнены ремонты на сумму 1 120,0 тыс.руб.</vt:lpstr>
      <vt:lpstr>Замена окон в детских садах района</vt:lpstr>
      <vt:lpstr>Замена окон в детских садах района</vt:lpstr>
      <vt:lpstr>Замена окон в школах района</vt:lpstr>
      <vt:lpstr>  кабинеты технологии МКОУ Казанакской ООШ </vt:lpstr>
      <vt:lpstr>пищеблоки</vt:lpstr>
      <vt:lpstr>Школьные автобусы</vt:lpstr>
      <vt:lpstr>МКОУ Петропавловская ООШ</vt:lpstr>
      <vt:lpstr>МКОУ Краснозерская СОШ № 2</vt:lpstr>
      <vt:lpstr>МКОУ Половинская СОШ</vt:lpstr>
      <vt:lpstr>МКДОУ Краснозерский д/с № 4</vt:lpstr>
      <vt:lpstr>МКДОУ Мохнатологовский д/с</vt:lpstr>
      <vt:lpstr>МКДОУ Краснозерский д/с № 3</vt:lpstr>
      <vt:lpstr>Дошкольное образование</vt:lpstr>
      <vt:lpstr>Победители конкурсного отбора ДОО, реализующих часть образовательной программы, формируемую участниками образовательных отношений</vt:lpstr>
      <vt:lpstr> ФГОС</vt:lpstr>
      <vt:lpstr>Профильное обучение</vt:lpstr>
      <vt:lpstr>Углубленное изучение отдельных предметов</vt:lpstr>
      <vt:lpstr>Презентация PowerPoint</vt:lpstr>
      <vt:lpstr>Презентация PowerPoint</vt:lpstr>
      <vt:lpstr> Всероссийские проверочные работы 4 класс</vt:lpstr>
      <vt:lpstr>Результаты ГИА – 11  по обязательным предметам</vt:lpstr>
      <vt:lpstr>Итоги ЕГЭ</vt:lpstr>
      <vt:lpstr>Лучшие индивидуальные результаты ЕГЭ</vt:lpstr>
      <vt:lpstr>Итоги ГИА 9 классов</vt:lpstr>
      <vt:lpstr>Лучшие результаты школ по ГИА -9</vt:lpstr>
      <vt:lpstr>Лучшие результаты школ по ГИА -9</vt:lpstr>
      <vt:lpstr>Школы, в которых девятиклассники все допущены  к экзаменам и все сдали </vt:lpstr>
      <vt:lpstr>Сентябрьский этап ГИА-9</vt:lpstr>
      <vt:lpstr>Проект «Обучение и социализация детей  с ограниченными возможностями здоровья  в инклюзивном образовательном пространстве» </vt:lpstr>
      <vt:lpstr>Обучение детей с ОВЗ в школах</vt:lpstr>
      <vt:lpstr> </vt:lpstr>
      <vt:lpstr>Питание обучающихся</vt:lpstr>
      <vt:lpstr>Дополнительное образование</vt:lpstr>
      <vt:lpstr>Дополнительное образование детей </vt:lpstr>
      <vt:lpstr>Учебно-тренировочные сборы для воспитанников ДЮСШ</vt:lpstr>
      <vt:lpstr> каникулярная школа</vt:lpstr>
      <vt:lpstr>Стипендия Главы</vt:lpstr>
      <vt:lpstr> учебно-производственная бригада МКОУ Орехологовской СОШ</vt:lpstr>
      <vt:lpstr>Учебные сборы</vt:lpstr>
      <vt:lpstr>Военно-спортивная игра«Граница»</vt:lpstr>
      <vt:lpstr>кадеты</vt:lpstr>
      <vt:lpstr>    </vt:lpstr>
      <vt:lpstr>Трудовое лето</vt:lpstr>
      <vt:lpstr>Презентация PowerPoint</vt:lpstr>
      <vt:lpstr>РОССИЙСКОЕ ДВИЖЕНИЕ ШКОЛЬНИКОВ</vt:lpstr>
      <vt:lpstr>Отряд ЮИДД Краснозерской СОШ №1</vt:lpstr>
      <vt:lpstr>Районное родительское собрание</vt:lpstr>
      <vt:lpstr>Презентация PowerPoint</vt:lpstr>
      <vt:lpstr>Презентация PowerPoint</vt:lpstr>
      <vt:lpstr>Премия Главы Краснозерского района Новосибирской имени В.Э.Эйфуса</vt:lpstr>
      <vt:lpstr>Аттестация педагогов школ</vt:lpstr>
      <vt:lpstr> Прибыло учителей в школы</vt:lpstr>
      <vt:lpstr>Курсы повышения квалификации  педагогов и руководителей  по ФГОС ДО, НОО, ООО</vt:lpstr>
      <vt:lpstr>Презентация PowerPoint</vt:lpstr>
      <vt:lpstr>Победители конкурсов </vt:lpstr>
      <vt:lpstr>Муниципальный уровень</vt:lpstr>
      <vt:lpstr>Участие в очных областных конкурсах</vt:lpstr>
      <vt:lpstr>Презентация PowerPoint</vt:lpstr>
    </vt:vector>
  </TitlesOfParts>
  <Company>ИМЦ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МУНИЦИПАЛЬНАЯ СИСТЕМА ОБРАЗОВАНИЯ КРАСНОЗЕРСКОГО РАЙОНА В УСЛОВИЯХ МОДЕРНИЗАЦИИ ОБРАЗОВАНИЯ</dc:title>
  <dc:creator>Светлана Андреевна</dc:creator>
  <cp:lastModifiedBy>Prog</cp:lastModifiedBy>
  <cp:revision>1133</cp:revision>
  <dcterms:created xsi:type="dcterms:W3CDTF">2011-08-27T10:48:17Z</dcterms:created>
  <dcterms:modified xsi:type="dcterms:W3CDTF">2018-11-16T04:50:55Z</dcterms:modified>
</cp:coreProperties>
</file>