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442" r:id="rId2"/>
    <p:sldId id="2289" r:id="rId3"/>
    <p:sldId id="2520" r:id="rId4"/>
    <p:sldId id="2514" r:id="rId5"/>
    <p:sldId id="2513" r:id="rId6"/>
    <p:sldId id="2515" r:id="rId7"/>
    <p:sldId id="2142" r:id="rId8"/>
    <p:sldId id="750" r:id="rId9"/>
    <p:sldId id="2165" r:id="rId10"/>
    <p:sldId id="2168" r:id="rId11"/>
    <p:sldId id="2516" r:id="rId12"/>
    <p:sldId id="2444" r:id="rId13"/>
    <p:sldId id="2166" r:id="rId14"/>
    <p:sldId id="2144" r:id="rId15"/>
    <p:sldId id="2113" r:id="rId16"/>
    <p:sldId id="2517" r:id="rId17"/>
    <p:sldId id="2448" r:id="rId18"/>
    <p:sldId id="2163" r:id="rId19"/>
    <p:sldId id="2518" r:id="rId20"/>
    <p:sldId id="2519" r:id="rId21"/>
    <p:sldId id="258" r:id="rId22"/>
    <p:sldId id="259"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109" d="100"/>
          <a:sy n="109"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CA8CE-16C5-4788-A076-344BE3D36F68}" type="datetimeFigureOut">
              <a:rPr lang="ru-RU" smtClean="0"/>
              <a:t>09.09.2024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3414A-3D2D-425D-A786-F09DC35844B7}" type="slidenum">
              <a:rPr lang="ru-RU" smtClean="0"/>
              <a:t>‹#›</a:t>
            </a:fld>
            <a:endParaRPr lang="ru-RU"/>
          </a:p>
        </p:txBody>
      </p:sp>
    </p:spTree>
    <p:extLst>
      <p:ext uri="{BB962C8B-B14F-4D97-AF65-F5344CB8AC3E}">
        <p14:creationId xmlns:p14="http://schemas.microsoft.com/office/powerpoint/2010/main" val="427055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rtl="0">
              <a:spcBef>
                <a:spcPts val="0"/>
              </a:spcBef>
              <a:spcAft>
                <a:spcPts val="0"/>
              </a:spcAft>
            </a:pPr>
            <a:r>
              <a:rPr lang="ru-RU" sz="1800" b="0" i="0" u="none" strike="noStrike" dirty="0">
                <a:solidFill>
                  <a:srgbClr val="000000"/>
                </a:solidFill>
                <a:effectLst/>
                <a:latin typeface="Arial" panose="020B0604020202020204" pitchFamily="34" charset="0"/>
              </a:rPr>
              <a:t>Немного расскажу о законодательной базе. В настоящее время на территории Российской Федерации действует правило маркировки товаров легкой промышленности, которое регламентируется постановлением правительства Российской Федерации от 31 декабря 2019 года за номером 1956. По данному постановлению необходимо маркировать такую продукцию как  верхнюю одежду, блузы и блузоны для женщин и для девочек а также постельное, белье кухонное и столовое белье. 13 ноября 2023 года в данные постановление были внесены правки, которые расширили перечень товаров лёгкой промышленности, подлежащих обязательной маркировке,  с 1 апреля 2024 года.</a:t>
            </a:r>
            <a:endParaRPr lang="ru-RU" b="0" dirty="0">
              <a:effectLst/>
            </a:endParaRPr>
          </a:p>
          <a:p>
            <a:r>
              <a:rPr lang="ru-RU" dirty="0"/>
              <a:t/>
            </a:r>
            <a:br>
              <a:rPr lang="ru-RU" dirty="0"/>
            </a:br>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3</a:t>
            </a:fld>
            <a:endParaRPr lang="ru-RU"/>
          </a:p>
        </p:txBody>
      </p:sp>
    </p:spTree>
    <p:extLst>
      <p:ext uri="{BB962C8B-B14F-4D97-AF65-F5344CB8AC3E}">
        <p14:creationId xmlns:p14="http://schemas.microsoft.com/office/powerpoint/2010/main" val="273712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14</a:t>
            </a:fld>
            <a:endParaRPr lang="ru-RU"/>
          </a:p>
        </p:txBody>
      </p:sp>
    </p:spTree>
    <p:extLst>
      <p:ext uri="{BB962C8B-B14F-4D97-AF65-F5344CB8AC3E}">
        <p14:creationId xmlns:p14="http://schemas.microsoft.com/office/powerpoint/2010/main" val="93719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ru-RU" sz="1800" b="0" i="0" u="none" strike="noStrike">
                <a:solidFill>
                  <a:srgbClr val="000000"/>
                </a:solidFill>
                <a:effectLst/>
                <a:latin typeface="Arial" panose="020B0604020202020204" pitchFamily="34" charset="0"/>
              </a:rPr>
              <a:t>После нанесения кодов маркировки необходимо подать документ ввода в оборот. Для этого выбрать документ «Ввод в оборот» , маркировка остатков. Также для участников доступна подача сведений о разрешительной документации. Разрешительная документация - это соответственно сертификат или декларация о соответствии.</a:t>
            </a:r>
            <a:endParaRPr lang="ru-RU" b="0">
              <a:effectLst/>
            </a:endParaRPr>
          </a:p>
          <a:p>
            <a:pPr rtl="0">
              <a:spcBef>
                <a:spcPts val="0"/>
              </a:spcBef>
              <a:spcAft>
                <a:spcPts val="0"/>
              </a:spcAft>
            </a:pPr>
            <a:r>
              <a:rPr lang="ru-RU" sz="1800" b="0" i="0" u="none" strike="noStrike">
                <a:solidFill>
                  <a:srgbClr val="000000"/>
                </a:solidFill>
                <a:effectLst/>
                <a:latin typeface="Arial" panose="020B0604020202020204" pitchFamily="34" charset="0"/>
              </a:rPr>
              <a:t>Если у вас нет разрешительной документации, то можете ее на остатки не указывать, так как при вводе в оборот остатков обязательного требования по указанию разрешительной документации нет, документ в любом случае будет обработан успешно и не будет блокироваться при подаче. Но я все-таки рекомендую вам указывать разрешительную документацию, потому то по закону о защите прав потребителей на товары, которые подлежат обязательной сертификации  у продавца должна быть разрешительная документация.</a:t>
            </a:r>
            <a:endParaRPr lang="ru-RU" b="0">
              <a:effectLst/>
            </a:endParaRPr>
          </a:p>
          <a:p>
            <a:pPr rtl="0">
              <a:spcBef>
                <a:spcPts val="0"/>
              </a:spcBef>
              <a:spcAft>
                <a:spcPts val="0"/>
              </a:spcAft>
            </a:pPr>
            <a:r>
              <a:rPr lang="ru-RU" sz="1800" b="0" i="0" u="none" strike="noStrike">
                <a:solidFill>
                  <a:srgbClr val="000000"/>
                </a:solidFill>
                <a:effectLst/>
                <a:latin typeface="Arial" panose="020B0604020202020204" pitchFamily="34" charset="0"/>
              </a:rPr>
              <a:t>Если у участника много товаров, которые необходимо ввести в оборот, то можно воспользоваться шаблоном массовой загрузки. Инструкция и сами шаблоны расположены в личном кабинете в разделе помощь. Инструкции по вводу </a:t>
            </a:r>
            <a:endParaRPr lang="ru-RU" b="0">
              <a:effectLst/>
            </a:endParaRPr>
          </a:p>
          <a:p>
            <a:r>
              <a:rPr lang="ru-RU"/>
              <a:t/>
            </a:r>
            <a:br>
              <a:rPr lang="ru-RU"/>
            </a:br>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15</a:t>
            </a:fld>
            <a:endParaRPr lang="ru-RU"/>
          </a:p>
        </p:txBody>
      </p:sp>
    </p:spTree>
    <p:extLst>
      <p:ext uri="{BB962C8B-B14F-4D97-AF65-F5344CB8AC3E}">
        <p14:creationId xmlns:p14="http://schemas.microsoft.com/office/powerpoint/2010/main" val="256139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t>После ввода товаров в оборот участник приступает к реализации своей продукции. Для реализации своей продукции, например, юридическому лицу – розничному магазину, если вы являетесь оптовой компанией, необходимо использовать электронный документооборот. </a:t>
            </a:r>
            <a:r>
              <a:rPr lang="ru-RU" sz="1800">
                <a:effectLst/>
                <a:latin typeface="Calibri" panose="020F0502020204030204" pitchFamily="34" charset="0"/>
                <a:ea typeface="Calibri" panose="020F0502020204030204" pitchFamily="34" charset="0"/>
                <a:cs typeface="Times New Roman" panose="02020603050405020304" pitchFamily="18" charset="0"/>
              </a:rPr>
              <a:t>Отгрузка производится путём формирования Универсального передаточного документа - упд. Вы формируете такой документ подписывайте его своей укэп,  получатель проверяет товар и также подписывает документ своей укэп. И после того как документ был подписан с двух сторон, он поступает в систему маркировки где осуществляется смена права собственности на такой товар. То есть от отправителя товар перемещается на получателя. Документ необходимо оформить Не позднее трёх рабочих дней с даты отгрузки, приёмки или передачи товаров, но не позднее дня передачи товаров третьим лицам. То есть пока вы товар не примете не нужно его передавать другим лицам потому что по системе маркировки он ещё не перешёл в вашу собственность.</a:t>
            </a:r>
          </a:p>
          <a:p>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16</a:t>
            </a:fld>
            <a:endParaRPr lang="ru-RU"/>
          </a:p>
        </p:txBody>
      </p:sp>
    </p:spTree>
    <p:extLst>
      <p:ext uri="{BB962C8B-B14F-4D97-AF65-F5344CB8AC3E}">
        <p14:creationId xmlns:p14="http://schemas.microsoft.com/office/powerpoint/2010/main" val="86331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t>Для участников Оператором было разработано бесплатное приложение электронного документооборота , кот называется ЭДО лайт. Данное приложение позволяет участникам оборота обмениваться формализованными документами  и подавать такие документы как УПД, УКД и делать аннулирование.</a:t>
            </a:r>
          </a:p>
          <a:p>
            <a:r>
              <a:rPr lang="ru-RU"/>
              <a:t>Данный сервис, находится в вашем личном кабинете и будет  настроен автоматически после регистрации в личном кабинете.</a:t>
            </a:r>
          </a:p>
          <a:p>
            <a:r>
              <a:rPr lang="ru-RU"/>
              <a:t>У сервиса есть ограничения….</a:t>
            </a:r>
          </a:p>
          <a:p>
            <a:r>
              <a:rPr lang="ru-RU"/>
              <a:t>Т.е розничному звену будет достаточно сервиса Эдо Лайт для работы с маркированным товарами и подключать стороннего коммерческого оператора ему нет необходимости. Если вы являетесь индивидуальным предпринимателем, который приобретает товар у оптовго звена, то этого сервиса вам будет достаточно.</a:t>
            </a:r>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16426-26A9-4753-9C26-7D285152D30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1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570C3-95A9-4646-B9EA-09C697E5194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83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570C3-95A9-4646-B9EA-09C697E5194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79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8</a:t>
            </a:fld>
            <a:endParaRPr lang="ru-RU"/>
          </a:p>
        </p:txBody>
      </p:sp>
    </p:spTree>
    <p:extLst>
      <p:ext uri="{BB962C8B-B14F-4D97-AF65-F5344CB8AC3E}">
        <p14:creationId xmlns:p14="http://schemas.microsoft.com/office/powerpoint/2010/main" val="375418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rtl="0">
              <a:spcBef>
                <a:spcPts val="0"/>
              </a:spcBef>
              <a:spcAft>
                <a:spcPts val="0"/>
              </a:spcAft>
            </a:pPr>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9</a:t>
            </a:fld>
            <a:endParaRPr lang="ru-RU"/>
          </a:p>
        </p:txBody>
      </p:sp>
    </p:spTree>
    <p:extLst>
      <p:ext uri="{BB962C8B-B14F-4D97-AF65-F5344CB8AC3E}">
        <p14:creationId xmlns:p14="http://schemas.microsoft.com/office/powerpoint/2010/main" val="314532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b="0" i="0" u="none" strike="noStrike">
                <a:solidFill>
                  <a:srgbClr val="000000"/>
                </a:solidFill>
                <a:effectLst/>
                <a:latin typeface="Arial" panose="020B0604020202020204" pitchFamily="34" charset="0"/>
              </a:rPr>
              <a:t>Теперь перейдем к более подробному описанию каждого из этапов. Описание остатков товаров легкой промышленности необходимо осуществить в национальном каталоге, либо в системе ГС1 Рус.  Импортерам или производителям мы рекомендуем описывать карточки на основные коды товаров и вступать в ассоциацию ГС1 Рус. Оптовому и розничному звену для того, чтобы описать свои товары можно воспользоваться технической карточкой и вступать в данную ассоциацию нет необходимости. Какие же атрибуты необходимо указывать при описании карточки товара? в соответствии с постановлением правительства 1956 от 31.12.2019 в п. 24 указан полный перечень атрибутов , которые необходимо указывать при  заполнении карточки товара. Вы можете с ним ознакомиться. Либо же когда вы будете заполнять карточку товара в личном кабинете и описывать свой товар, то все необходимые поля будут подсвечены красным маркером и они  обязательны к заполнению. В случае, если у участника оборота товаров очень много товаров, то мы предлагаем воспользоваться участнику шаблоном массовой загрузки. Шаблон массовой загрузки можно найти в национальном каталоге, нажав на кнопочку “импорт”  и скачать соответствующий шаблон массовой загрузки для дальнейшего его заполнения и подгрузки обратно в систему , подписания и прохождения модерации. И также еще рекомендую воспользоваться рекомендацией во введению данных о товарах в национальном каталоге на сайте Национальныйкаталог.рф перейти в раздел Производители,Ритейлеры, выбрать раздел База знаний и там уже выбрать рекомендации по заполнению данных в национальном каталоге. Также все шаблоны массовой загрузки и рекомендации вы можете найти у нас на сайте честны знак.рф, перейдя в товарную группу и выбрав соответствующую инструкцию.</a:t>
            </a:r>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10</a:t>
            </a:fld>
            <a:endParaRPr lang="ru-RU"/>
          </a:p>
        </p:txBody>
      </p:sp>
    </p:spTree>
    <p:extLst>
      <p:ext uri="{BB962C8B-B14F-4D97-AF65-F5344CB8AC3E}">
        <p14:creationId xmlns:p14="http://schemas.microsoft.com/office/powerpoint/2010/main" val="339995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rtl="0">
              <a:spcBef>
                <a:spcPts val="0"/>
              </a:spcBef>
              <a:spcAft>
                <a:spcPts val="0"/>
              </a:spcAft>
            </a:pPr>
            <a:r>
              <a:rPr lang="ru-RU" sz="1800" b="0" i="0" u="none" strike="noStrike">
                <a:solidFill>
                  <a:srgbClr val="000000"/>
                </a:solidFill>
                <a:effectLst/>
                <a:latin typeface="Arial" panose="020B0604020202020204" pitchFamily="34" charset="0"/>
              </a:rPr>
              <a:t>После того как участник оборота товаров описал свои товары и получил код товара, ему необходимо заказать коды маркировки. Заказывать коды маркировки необходимо в станции управления заказами. Как я уже говорила, это такая подсистема честного знака. Участник оборота товаров должен заполнить заявку на заказ кодов маркировки. В заявке обязательно заполняется: </a:t>
            </a:r>
            <a:endParaRPr lang="ru-RU" b="0">
              <a:effectLst/>
            </a:endParaRPr>
          </a:p>
          <a:p>
            <a:pPr algn="just" rtl="0">
              <a:spcBef>
                <a:spcPts val="0"/>
              </a:spcBef>
              <a:spcAft>
                <a:spcPts val="0"/>
              </a:spcAft>
            </a:pPr>
            <a:r>
              <a:rPr lang="ru-RU" b="0">
                <a:effectLst/>
              </a:rPr>
              <a:t/>
            </a:r>
            <a:br>
              <a:rPr lang="ru-RU" b="0">
                <a:effectLst/>
              </a:rPr>
            </a:br>
            <a:r>
              <a:rPr lang="ru-RU"/>
              <a:t/>
            </a:r>
            <a:br>
              <a:rPr lang="ru-RU"/>
            </a:br>
            <a:endParaRPr lang="ru-RU" dirty="0"/>
          </a:p>
        </p:txBody>
      </p:sp>
      <p:sp>
        <p:nvSpPr>
          <p:cNvPr id="4" name="Номер слайда 3"/>
          <p:cNvSpPr>
            <a:spLocks noGrp="1"/>
          </p:cNvSpPr>
          <p:nvPr>
            <p:ph type="sldNum" sz="quarter" idx="5"/>
          </p:nvPr>
        </p:nvSpPr>
        <p:spPr/>
        <p:txBody>
          <a:bodyPr/>
          <a:lstStyle/>
          <a:p>
            <a:fld id="{7013414A-3D2D-425D-A786-F09DC35844B7}" type="slidenum">
              <a:rPr lang="ru-RU" smtClean="0"/>
              <a:t>11</a:t>
            </a:fld>
            <a:endParaRPr lang="ru-RU"/>
          </a:p>
        </p:txBody>
      </p:sp>
    </p:spTree>
    <p:extLst>
      <p:ext uri="{BB962C8B-B14F-4D97-AF65-F5344CB8AC3E}">
        <p14:creationId xmlns:p14="http://schemas.microsoft.com/office/powerpoint/2010/main" val="280496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rtl="0">
              <a:spcBef>
                <a:spcPts val="0"/>
              </a:spcBef>
              <a:spcAft>
                <a:spcPts val="0"/>
              </a:spcAft>
            </a:pPr>
            <a:r>
              <a:rPr lang="ru-RU" sz="1200" b="0" i="0" u="none" strike="noStrike">
                <a:solidFill>
                  <a:srgbClr val="000000"/>
                </a:solidFill>
                <a:effectLst/>
                <a:latin typeface="Arial" panose="020B0604020202020204" pitchFamily="34" charset="0"/>
              </a:rPr>
              <a:t>На какие же виды товаров можно сделать заказ кодов маркировки на остатки: можно заказывать и описывать участникам оборота товаров, на оригинальный код товара, это если карточка товара принадлежит участнику оборота товаров и он отправил заказ или участнику оборота товаров предоставлен доступ по механизму субаккаунта, также можно заказать на техническую карточку товара, которая получается в национальном каталоге, либо можно заказать коды маркировки на глобальный код товара.</a:t>
            </a:r>
            <a:endParaRPr lang="ru-RU" b="0">
              <a:effectLst/>
            </a:endParaRPr>
          </a:p>
          <a:p>
            <a:pPr algn="just" rtl="0">
              <a:spcBef>
                <a:spcPts val="0"/>
              </a:spcBef>
              <a:spcAft>
                <a:spcPts val="0"/>
              </a:spcAft>
            </a:pPr>
            <a:r>
              <a:rPr lang="ru-RU" b="0">
                <a:effectLst/>
              </a:rPr>
              <a:t/>
            </a:r>
            <a:br>
              <a:rPr lang="ru-RU" b="0">
                <a:effectLst/>
              </a:rPr>
            </a:br>
            <a:r>
              <a:rPr lang="ru-RU" sz="1200" b="0" i="0" u="none" strike="noStrike">
                <a:solidFill>
                  <a:srgbClr val="000000"/>
                </a:solidFill>
                <a:effectLst/>
                <a:latin typeface="Arial" panose="020B0604020202020204" pitchFamily="34" charset="0"/>
              </a:rPr>
              <a:t>и еще есть один способ, который разработан только для участников оборота товаров легкой промышленности и обуви. в случае если участник оборота товаров, допустим, розничное звено может запросить у производителя или импортера оригинальный код товара, либо глобальный код товара и ему не предоставлен доступ по субаккаунту, то он может на оригинальный код товара сделать заказ кодов маркировки, указав ИНН владельца карточки товара. Поэтому для оптового и розничного звена, если у вас есть возможность у своего поставщика, который является первым лицом, которое ввезло товар, либо произвело товар на территории российской федерации, запросить оригинальный код товара , либо глобальный код товара, то в таком случае такие товары вам описывать не надо, а можно просто осуществить заказ кодов маркировки в станции управления заказами.</a:t>
            </a:r>
            <a:endParaRPr lang="ru-RU" b="0">
              <a:effectLst/>
            </a:endParaRPr>
          </a:p>
          <a:p>
            <a:pPr algn="just" rtl="0">
              <a:spcBef>
                <a:spcPts val="0"/>
              </a:spcBef>
              <a:spcAft>
                <a:spcPts val="0"/>
              </a:spcAft>
            </a:pPr>
            <a:r>
              <a:rPr lang="ru-RU" sz="1200" b="0" i="0" u="none" strike="noStrike">
                <a:solidFill>
                  <a:srgbClr val="000000"/>
                </a:solidFill>
                <a:effectLst/>
                <a:latin typeface="Arial" panose="020B0604020202020204" pitchFamily="34" charset="0"/>
              </a:rPr>
              <a:t>Также хотела обратить внимание, что при заказе кодов маркировки на получение кодов маркировки в системе действует ограничение в зависимости от формата печати</a:t>
            </a:r>
            <a:endParaRPr lang="ru-RU" b="0">
              <a:effectLst/>
            </a:endParaRPr>
          </a:p>
          <a:p>
            <a:pPr algn="just" rtl="0">
              <a:spcBef>
                <a:spcPts val="0"/>
              </a:spcBef>
              <a:spcAft>
                <a:spcPts val="0"/>
              </a:spcAft>
            </a:pPr>
            <a:r>
              <a:rPr lang="ru-RU" sz="1200" b="0" i="0" u="none" strike="noStrike">
                <a:solidFill>
                  <a:srgbClr val="000000"/>
                </a:solidFill>
                <a:effectLst/>
                <a:latin typeface="Arial" panose="020B0604020202020204" pitchFamily="34" charset="0"/>
              </a:rPr>
              <a:t>пдф не более 500 штук в одной выгрузке</a:t>
            </a:r>
            <a:endParaRPr lang="ru-RU" b="0" dirty="0">
              <a:effectLst/>
            </a:endParaRPr>
          </a:p>
        </p:txBody>
      </p:sp>
      <p:sp>
        <p:nvSpPr>
          <p:cNvPr id="4" name="Номер слайда 3"/>
          <p:cNvSpPr>
            <a:spLocks noGrp="1"/>
          </p:cNvSpPr>
          <p:nvPr>
            <p:ph type="sldNum" sz="quarter" idx="5"/>
          </p:nvPr>
        </p:nvSpPr>
        <p:spPr/>
        <p:txBody>
          <a:bodyPr/>
          <a:lstStyle/>
          <a:p>
            <a:fld id="{7013414A-3D2D-425D-A786-F09DC35844B7}" type="slidenum">
              <a:rPr lang="ru-RU" smtClean="0"/>
              <a:t>12</a:t>
            </a:fld>
            <a:endParaRPr lang="ru-RU"/>
          </a:p>
        </p:txBody>
      </p:sp>
    </p:spTree>
    <p:extLst>
      <p:ext uri="{BB962C8B-B14F-4D97-AF65-F5344CB8AC3E}">
        <p14:creationId xmlns:p14="http://schemas.microsoft.com/office/powerpoint/2010/main" val="124113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t>Для участников оборота товаров хочу порекомендовать использовать бесплатной приложение, которое разработано оператором информационной системы честный знак. Это приложение.. Оно предназначено для  малого и среднего бизнеса, которое объединяет в себе достаточно обширный функционал и очень легко и просто при помощи данного приложения заказать коды маркировки, вывести их на печать , распечатать, сформировать отчет, если он необходим, и соответственно осуществить ввод в оборот, но только для товаров, произведенных в РФ. Приложение устанавливается на компьютер, также нужна УКЭП, потому что участник работает с юридически значимыми документами и их нужно подписывать квалифицированной электронной подписью </a:t>
            </a:r>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16426-26A9-4753-9C26-7D285152D30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1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B1D34-4FA8-400F-8715-1026BDDC74E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E42A043-E0F3-4FF8-AF83-FBEF2B178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8BA1A60-1771-4447-950E-F905639799D9}"/>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5" name="Нижний колонтитул 4">
            <a:extLst>
              <a:ext uri="{FF2B5EF4-FFF2-40B4-BE49-F238E27FC236}">
                <a16:creationId xmlns:a16="http://schemas.microsoft.com/office/drawing/2014/main" id="{D292E427-7B75-4665-9B84-F626687A14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0FF3B2B-12D0-4A3E-8D4E-2550B9696BD6}"/>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40998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C944D-2908-4BD8-8D14-AFBDF6D749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F8C4FF9-067B-4C1F-808B-315975C20AE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9B3BD7A-AA38-4F20-ADCF-2BA6FF7FA804}"/>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5" name="Нижний колонтитул 4">
            <a:extLst>
              <a:ext uri="{FF2B5EF4-FFF2-40B4-BE49-F238E27FC236}">
                <a16:creationId xmlns:a16="http://schemas.microsoft.com/office/drawing/2014/main" id="{37C73580-5BFB-4074-8A73-C99F4DF891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466743-9C99-4BE0-8B7B-86CFE6B263DF}"/>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267868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7BF2F0F-EC31-4D81-B846-89154A7FE43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A7C8EF6-95A5-4BC6-B2FF-10544F6D45B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49CFB8-5788-4BDC-A8E8-C2BB587399FE}"/>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5" name="Нижний колонтитул 4">
            <a:extLst>
              <a:ext uri="{FF2B5EF4-FFF2-40B4-BE49-F238E27FC236}">
                <a16:creationId xmlns:a16="http://schemas.microsoft.com/office/drawing/2014/main" id="{AF6DAC94-2C0A-4BD9-9635-7719F60BC3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ADE1C6-9AA8-4DE2-89D1-3D4CA35B64C9}"/>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11608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 Title Only">
    <p:spTree>
      <p:nvGrpSpPr>
        <p:cNvPr id="1" name=""/>
        <p:cNvGrpSpPr/>
        <p:nvPr/>
      </p:nvGrpSpPr>
      <p:grpSpPr>
        <a:xfrm>
          <a:off x="0" y="0"/>
          <a:ext cx="0" cy="0"/>
          <a:chOff x="0" y="0"/>
          <a:chExt cx="0" cy="0"/>
        </a:xfrm>
      </p:grpSpPr>
      <p:sp>
        <p:nvSpPr>
          <p:cNvPr id="3" name="Прямоугольник 2" hidden="1">
            <a:extLst>
              <a:ext uri="{FF2B5EF4-FFF2-40B4-BE49-F238E27FC236}">
                <a16:creationId xmlns:a16="http://schemas.microsoft.com/office/drawing/2014/main" id="{83906052-BB93-4A9D-83D9-844459518E4F}"/>
              </a:ext>
            </a:extLst>
          </p:cNvPr>
          <p:cNvSpPr/>
          <p:nvPr userDrawn="1">
            <p:custDataLst>
              <p:tags r:id="rId1"/>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ru-RU" sz="2400" b="0" i="0" baseline="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57" name="Date Placeholder 56"/>
          <p:cNvSpPr>
            <a:spLocks noGrp="1"/>
          </p:cNvSpPr>
          <p:nvPr>
            <p:ph type="dt" sz="half" idx="14"/>
          </p:nvPr>
        </p:nvSpPr>
        <p:spPr/>
        <p:txBody>
          <a:bodyPr/>
          <a:lstStyle>
            <a:lvl1pPr eaLnBrk="1">
              <a:defRPr>
                <a:solidFill>
                  <a:schemeClr val="bg1">
                    <a:lumMod val="50000"/>
                  </a:schemeClr>
                </a:solidFill>
                <a:latin typeface="PT Sans Caption" panose="020B0603020203020204" charset="0"/>
                <a:sym typeface="PT Sans Caption" panose="020B0603020203020204" charset="0"/>
              </a:defRPr>
            </a:lvl1pPr>
          </a:lstStyle>
          <a:p>
            <a:endParaRPr lang="ru-RU" dirty="0"/>
          </a:p>
        </p:txBody>
      </p:sp>
      <p:sp>
        <p:nvSpPr>
          <p:cNvPr id="12" name="Title 7"/>
          <p:cNvSpPr>
            <a:spLocks noGrp="1"/>
          </p:cNvSpPr>
          <p:nvPr>
            <p:ph type="title" hasCustomPrompt="1"/>
          </p:nvPr>
        </p:nvSpPr>
        <p:spPr>
          <a:xfrm>
            <a:off x="629400" y="151901"/>
            <a:ext cx="10933801" cy="941796"/>
          </a:xfrm>
        </p:spPr>
        <p:txBody>
          <a:bodyPr anchor="ctr">
            <a:noAutofit/>
          </a:bodyPr>
          <a:lstStyle>
            <a:lvl1pPr>
              <a:defRPr>
                <a:solidFill>
                  <a:schemeClr val="bg1"/>
                </a:solidFill>
                <a:latin typeface="+mj-lt"/>
                <a:sym typeface="+mj-lt"/>
              </a:defRPr>
            </a:lvl1pPr>
          </a:lstStyle>
          <a:p>
            <a:r>
              <a:rPr lang="ru-RU"/>
              <a:t>Click to add title</a:t>
            </a:r>
            <a:endParaRPr lang="ru-RU" dirty="0"/>
          </a:p>
        </p:txBody>
      </p:sp>
      <p:sp>
        <p:nvSpPr>
          <p:cNvPr id="9" name="Прямоугольник 8" hidden="1">
            <a:extLst>
              <a:ext uri="{FF2B5EF4-FFF2-40B4-BE49-F238E27FC236}">
                <a16:creationId xmlns:a16="http://schemas.microsoft.com/office/drawing/2014/main" id="{F88B0A4A-81C2-4AF4-8CDF-D8E328599450}"/>
              </a:ext>
            </a:extLst>
          </p:cNvPr>
          <p:cNvSpPr/>
          <p:nvPr userDrawn="1">
            <p:custDataLst>
              <p:tags r:id="rId2"/>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ru-RU" sz="2400" b="0" i="0" baseline="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14" name="Copyright" hidden="1">
            <a:extLst>
              <a:ext uri="{FF2B5EF4-FFF2-40B4-BE49-F238E27FC236}">
                <a16:creationId xmlns:a16="http://schemas.microsoft.com/office/drawing/2014/main" id="{1858C75B-F07A-482D-9831-0E1B64875A66}"/>
              </a:ext>
            </a:extLst>
          </p:cNvPr>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ru-RU" sz="700" dirty="0">
                <a:solidFill>
                  <a:schemeClr val="bg1">
                    <a:lumMod val="50000"/>
                  </a:schemeClr>
                </a:solidFill>
                <a:latin typeface="PT Sans Caption" panose="020B0603020203020204" charset="0"/>
                <a:sym typeface="PT Sans Caption" panose="020B0603020203020204" charset="0"/>
              </a:rPr>
              <a:t>Copyright © 2018 by The Boston Consulting </a:t>
            </a:r>
            <a:r>
              <a:rPr lang="ru-RU" sz="700" dirty="0" err="1">
                <a:solidFill>
                  <a:schemeClr val="bg1">
                    <a:lumMod val="50000"/>
                  </a:schemeClr>
                </a:solidFill>
                <a:latin typeface="PT Sans Caption" panose="020B0603020203020204" charset="0"/>
                <a:sym typeface="PT Sans Caption" panose="020B0603020203020204" charset="0"/>
              </a:rPr>
              <a:t>Group</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Inc</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All</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rights</a:t>
            </a:r>
            <a:r>
              <a:rPr lang="ru-RU" sz="700" dirty="0">
                <a:solidFill>
                  <a:schemeClr val="bg1">
                    <a:lumMod val="50000"/>
                  </a:schemeClr>
                </a:solidFill>
                <a:latin typeface="PT Sans Caption" panose="020B0603020203020204" charset="0"/>
                <a:sym typeface="PT Sans Caption" panose="020B0603020203020204" charset="0"/>
              </a:rPr>
              <a:t> reserved.</a:t>
            </a:r>
          </a:p>
        </p:txBody>
      </p:sp>
      <p:sp>
        <p:nvSpPr>
          <p:cNvPr id="15" name="FooterSimple" hidden="1">
            <a:extLst>
              <a:ext uri="{FF2B5EF4-FFF2-40B4-BE49-F238E27FC236}">
                <a16:creationId xmlns:a16="http://schemas.microsoft.com/office/drawing/2014/main" id="{A721DD66-78CF-4C71-9C53-DDE41B927AE4}"/>
              </a:ext>
            </a:extLst>
          </p:cNvPr>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ru-RU" sz="700" dirty="0">
                <a:solidFill>
                  <a:schemeClr val="bg1">
                    <a:lumMod val="50000"/>
                  </a:schemeClr>
                </a:solidFill>
                <a:latin typeface="PT Sans Caption" panose="020B0603020203020204" charset="0"/>
                <a:sym typeface="PT Sans Caption" panose="020B0603020203020204" charset="0"/>
              </a:rPr>
              <a:t>20181031_Обзор проекта маркировки_Добродеев ВГТРК_v1.pptx</a:t>
            </a:r>
          </a:p>
        </p:txBody>
      </p:sp>
    </p:spTree>
    <p:extLst>
      <p:ext uri="{BB962C8B-B14F-4D97-AF65-F5344CB8AC3E}">
        <p14:creationId xmlns:p14="http://schemas.microsoft.com/office/powerpoint/2010/main" val="1164648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314220-7452-46EC-872F-D586C90CF9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5DB6DF2-E23A-465B-A6E5-61496E1CEAD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30D074-FA0A-4912-B055-55D550959670}"/>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5" name="Нижний колонтитул 4">
            <a:extLst>
              <a:ext uri="{FF2B5EF4-FFF2-40B4-BE49-F238E27FC236}">
                <a16:creationId xmlns:a16="http://schemas.microsoft.com/office/drawing/2014/main" id="{A0E5CA97-5F95-40F3-9513-3DF7B5AA95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847B60-EB5F-44C8-A148-FDC12605B1C2}"/>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230740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DBF24D-858D-4434-812E-2B950559FEB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CC87944-442C-4095-BE94-0D6777488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DCF4228-6871-4048-AD6C-AC206521807B}"/>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5" name="Нижний колонтитул 4">
            <a:extLst>
              <a:ext uri="{FF2B5EF4-FFF2-40B4-BE49-F238E27FC236}">
                <a16:creationId xmlns:a16="http://schemas.microsoft.com/office/drawing/2014/main" id="{2B40ABD2-DBAA-4089-A41C-C80183F066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C5AC2F-C8F8-49B2-B86D-C23676BF9EB6}"/>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90720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51DBBC-1C82-4B6F-8805-18C3CE2C8F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EC5C28C-B5F2-4BC4-9AAE-9A3FBCDB157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F210A39-1344-41C5-A7CB-8DF2A906C94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2986E77-F65C-4FAB-A099-A6C38F149661}"/>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6" name="Нижний колонтитул 5">
            <a:extLst>
              <a:ext uri="{FF2B5EF4-FFF2-40B4-BE49-F238E27FC236}">
                <a16:creationId xmlns:a16="http://schemas.microsoft.com/office/drawing/2014/main" id="{B36F19C7-9448-4471-95C5-5ABB9C82DE4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24B53A2-9875-4BAF-B287-515E3DA0CD4B}"/>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245629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074585-6746-4199-805E-7005DAEC8AC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F1E3396-5676-4828-B1FD-D4B50F8F4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78CE5DE-1023-4AF0-8164-F58CD325F5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75B35E6-C79B-4691-B126-E7FFE3AA5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E559B15-565A-4638-9A71-EE95729415C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F51AA38-5054-4C90-8086-0A6EC7B08B8A}"/>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8" name="Нижний колонтитул 7">
            <a:extLst>
              <a:ext uri="{FF2B5EF4-FFF2-40B4-BE49-F238E27FC236}">
                <a16:creationId xmlns:a16="http://schemas.microsoft.com/office/drawing/2014/main" id="{CC660D57-04CC-40FF-8B6B-5D30A0BC375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FA78572-FA4B-441E-BB07-AB59C1EFF40F}"/>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219215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232C5-1663-4E38-8A88-C4EC7B09AC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33CFA33-21CE-48BB-85EC-89D6E9EB5679}"/>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4" name="Нижний колонтитул 3">
            <a:extLst>
              <a:ext uri="{FF2B5EF4-FFF2-40B4-BE49-F238E27FC236}">
                <a16:creationId xmlns:a16="http://schemas.microsoft.com/office/drawing/2014/main" id="{3F9CEF11-7FEC-4A7F-A263-75369BABAB4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155BB8A-F80F-4A54-BD5E-DE49B344DA32}"/>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73469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2018ADE-07AB-4B00-8E30-82D5D87CAD1C}"/>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3" name="Нижний колонтитул 2">
            <a:extLst>
              <a:ext uri="{FF2B5EF4-FFF2-40B4-BE49-F238E27FC236}">
                <a16:creationId xmlns:a16="http://schemas.microsoft.com/office/drawing/2014/main" id="{9E49B2EE-1841-4E56-AE33-8C1C3E21106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9893D6A-41CB-42F8-8FF7-653914C29C30}"/>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25750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2DD18A-E01F-40E0-A435-6B677CE0E0B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024117C-6665-469E-96D9-61207A37D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9985D30-4EBD-4DEC-A59E-A01040A19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7E30F2-E7A1-4D0F-BBAB-C98CD07FDC08}"/>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6" name="Нижний колонтитул 5">
            <a:extLst>
              <a:ext uri="{FF2B5EF4-FFF2-40B4-BE49-F238E27FC236}">
                <a16:creationId xmlns:a16="http://schemas.microsoft.com/office/drawing/2014/main" id="{DAE050AB-BCAF-4822-97CB-48A493D88BE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D64F58A-0C4D-42B1-B3A0-FCEDE3D91281}"/>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275044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3851C-3A91-4CFE-A348-6BEF8E0EA0F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24FD8F6-47FE-4693-B222-2E97E89D7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3582A2-44BD-4E77-9E6B-56CF2E0DC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E031D91-B9E0-413E-A1E4-C5715980B8DC}"/>
              </a:ext>
            </a:extLst>
          </p:cNvPr>
          <p:cNvSpPr>
            <a:spLocks noGrp="1"/>
          </p:cNvSpPr>
          <p:nvPr>
            <p:ph type="dt" sz="half" idx="10"/>
          </p:nvPr>
        </p:nvSpPr>
        <p:spPr/>
        <p:txBody>
          <a:bodyPr/>
          <a:lstStyle/>
          <a:p>
            <a:fld id="{60B8249B-D3B7-4E9A-90FE-33AB4E2B788E}" type="datetimeFigureOut">
              <a:rPr lang="ru-RU" smtClean="0"/>
              <a:t>09.09.2024</a:t>
            </a:fld>
            <a:endParaRPr lang="ru-RU"/>
          </a:p>
        </p:txBody>
      </p:sp>
      <p:sp>
        <p:nvSpPr>
          <p:cNvPr id="6" name="Нижний колонтитул 5">
            <a:extLst>
              <a:ext uri="{FF2B5EF4-FFF2-40B4-BE49-F238E27FC236}">
                <a16:creationId xmlns:a16="http://schemas.microsoft.com/office/drawing/2014/main" id="{8300BCED-109D-484B-AD76-74B9334464D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D6F1879-4876-458E-917D-73883978201A}"/>
              </a:ext>
            </a:extLst>
          </p:cNvPr>
          <p:cNvSpPr>
            <a:spLocks noGrp="1"/>
          </p:cNvSpPr>
          <p:nvPr>
            <p:ph type="sldNum" sz="quarter" idx="12"/>
          </p:nvPr>
        </p:nvSpPr>
        <p:spPr/>
        <p:txBody>
          <a:bodyPr/>
          <a:lstStyle/>
          <a:p>
            <a:fld id="{9F2A53E6-8F5D-45CE-AB9A-8C313B321908}" type="slidenum">
              <a:rPr lang="ru-RU" smtClean="0"/>
              <a:t>‹#›</a:t>
            </a:fld>
            <a:endParaRPr lang="ru-RU"/>
          </a:p>
        </p:txBody>
      </p:sp>
    </p:spTree>
    <p:extLst>
      <p:ext uri="{BB962C8B-B14F-4D97-AF65-F5344CB8AC3E}">
        <p14:creationId xmlns:p14="http://schemas.microsoft.com/office/powerpoint/2010/main" val="378613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47C328-E3E5-4314-B4A4-60C4D6697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7F1FEE9-8BA4-4CB0-B477-B7AC2FB7C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BAE8364-DA2A-42A9-9736-0A9466961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8249B-D3B7-4E9A-90FE-33AB4E2B788E}" type="datetimeFigureOut">
              <a:rPr lang="ru-RU" smtClean="0"/>
              <a:t>09.09.2024</a:t>
            </a:fld>
            <a:endParaRPr lang="ru-RU"/>
          </a:p>
        </p:txBody>
      </p:sp>
      <p:sp>
        <p:nvSpPr>
          <p:cNvPr id="5" name="Нижний колонтитул 4">
            <a:extLst>
              <a:ext uri="{FF2B5EF4-FFF2-40B4-BE49-F238E27FC236}">
                <a16:creationId xmlns:a16="http://schemas.microsoft.com/office/drawing/2014/main" id="{38887E17-778C-47B1-A3C0-4B6B7E726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2FCEE76-531C-4EAF-8F23-F1EB3CA0B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A53E6-8F5D-45CE-AB9A-8C313B321908}" type="slidenum">
              <a:rPr lang="ru-RU" smtClean="0"/>
              <a:t>‹#›</a:t>
            </a:fld>
            <a:endParaRPr lang="ru-RU"/>
          </a:p>
        </p:txBody>
      </p:sp>
    </p:spTree>
    <p:extLst>
      <p:ext uri="{BB962C8B-B14F-4D97-AF65-F5344CB8AC3E}">
        <p14:creationId xmlns:p14="http://schemas.microsoft.com/office/powerpoint/2010/main" val="426541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tags" Target="../tags/tag5.xml"/><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66.emf"/><Relationship Id="rId11" Type="http://schemas.openxmlformats.org/officeDocument/2006/relationships/image" Target="../media/image71.png"/><Relationship Id="rId5" Type="http://schemas.openxmlformats.org/officeDocument/2006/relationships/oleObject" Target="../embeddings/oleObject1.bin"/><Relationship Id="rId10" Type="http://schemas.openxmlformats.org/officeDocument/2006/relationships/image" Target="../media/image70.png"/><Relationship Id="rId4" Type="http://schemas.openxmlformats.org/officeDocument/2006/relationships/slideLayout" Target="../slideLayouts/slideLayout12.xml"/><Relationship Id="rId9" Type="http://schemas.openxmlformats.org/officeDocument/2006/relationships/image" Target="../media/image69.png"/><Relationship Id="rId14" Type="http://schemas.openxmlformats.org/officeDocument/2006/relationships/image" Target="../media/image74.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hyperlink" Target="mailto:support@crpt.ru" TargetMode="External"/><Relationship Id="rId7" Type="http://schemas.openxmlformats.org/officeDocument/2006/relationships/hyperlink" Target="https://vk.com/crptec" TargetMode="External"/><Relationship Id="rId2" Type="http://schemas.openxmlformats.org/officeDocument/2006/relationships/hyperlink" Target="https://www.youtube.com/channel/UCkEJSvm2kK7Fc8nznr-oVlQ" TargetMode="Externa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hyperlink" Target="https://t.me/crptbreaking" TargetMode="External"/><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hyperlink" Target="mailto:support@crpt.ru" TargetMode="External"/><Relationship Id="rId2" Type="http://schemas.openxmlformats.org/officeDocument/2006/relationships/image" Target="../media/image8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5.svg"/><Relationship Id="rId18" Type="http://schemas.openxmlformats.org/officeDocument/2006/relationships/image" Target="../media/image23.png"/><Relationship Id="rId3" Type="http://schemas.openxmlformats.org/officeDocument/2006/relationships/image" Target="../media/image14.pn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0.png"/><Relationship Id="rId17" Type="http://schemas.openxmlformats.org/officeDocument/2006/relationships/image" Target="../media/image29.sv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19.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1.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5.svg"/><Relationship Id="rId18" Type="http://schemas.openxmlformats.org/officeDocument/2006/relationships/image" Target="../media/image33.png"/><Relationship Id="rId3" Type="http://schemas.openxmlformats.org/officeDocument/2006/relationships/image" Target="../media/image14.pn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30.png"/><Relationship Id="rId17" Type="http://schemas.openxmlformats.org/officeDocument/2006/relationships/image" Target="../media/image49.sv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29.png"/><Relationship Id="rId19" Type="http://schemas.openxmlformats.org/officeDocument/2006/relationships/image" Target="../media/image51.svg"/><Relationship Id="rId4" Type="http://schemas.openxmlformats.org/officeDocument/2006/relationships/image" Target="../media/image26.png"/><Relationship Id="rId9" Type="http://schemas.openxmlformats.org/officeDocument/2006/relationships/image" Target="../media/image41.sv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61.sv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45.png"/><Relationship Id="rId18" Type="http://schemas.openxmlformats.org/officeDocument/2006/relationships/image" Target="../media/image79.sv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73.svg"/><Relationship Id="rId17"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77.svg"/><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43.png"/><Relationship Id="rId14" Type="http://schemas.openxmlformats.org/officeDocument/2006/relationships/image" Target="../media/image75.sv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22D11A-2675-1B77-E5BB-DB8B13CE9C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5998" y="0"/>
            <a:ext cx="6096001" cy="6867939"/>
          </a:xfrm>
          <a:prstGeom prst="rect">
            <a:avLst/>
          </a:prstGeom>
        </p:spPr>
      </p:pic>
      <p:sp>
        <p:nvSpPr>
          <p:cNvPr id="5" name="Прямоугольник 17">
            <a:extLst>
              <a:ext uri="{FF2B5EF4-FFF2-40B4-BE49-F238E27FC236}">
                <a16:creationId xmlns:a16="http://schemas.microsoft.com/office/drawing/2014/main" id="{076EA0D3-D6B9-4848-8C57-535CBF4B28CD}"/>
              </a:ext>
            </a:extLst>
          </p:cNvPr>
          <p:cNvSpPr/>
          <p:nvPr/>
        </p:nvSpPr>
        <p:spPr>
          <a:xfrm>
            <a:off x="0" y="0"/>
            <a:ext cx="6095999" cy="6867940"/>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PT" sz="1800" b="0" i="0" u="none" strike="noStrike" kern="1200" cap="none" spc="0" normalizeH="0" baseline="0" noProof="0">
              <a:ln>
                <a:noFill/>
              </a:ln>
              <a:solidFill>
                <a:prstClr val="white"/>
              </a:solidFill>
              <a:effectLst/>
              <a:highlight>
                <a:srgbClr val="595959"/>
              </a:highlight>
              <a:uLnTx/>
              <a:uFillTx/>
              <a:latin typeface="Calibri" panose="020F0502020204030204"/>
              <a:ea typeface="+mn-ea"/>
              <a:cs typeface="+mn-cs"/>
            </a:endParaRPr>
          </a:p>
        </p:txBody>
      </p:sp>
      <p:sp>
        <p:nvSpPr>
          <p:cNvPr id="6" name="Прямоугольник 3">
            <a:extLst>
              <a:ext uri="{FF2B5EF4-FFF2-40B4-BE49-F238E27FC236}">
                <a16:creationId xmlns:a16="http://schemas.microsoft.com/office/drawing/2014/main" id="{111138AE-DB9F-BD4F-9BAE-EE7937A30C54}"/>
              </a:ext>
            </a:extLst>
          </p:cNvPr>
          <p:cNvSpPr/>
          <p:nvPr/>
        </p:nvSpPr>
        <p:spPr>
          <a:xfrm>
            <a:off x="692745" y="1522269"/>
            <a:ext cx="5061473" cy="920422"/>
          </a:xfrm>
          <a:prstGeom prst="rect">
            <a:avLst/>
          </a:prstGeom>
        </p:spPr>
        <p:txBody>
          <a:bodyPr wrap="square" lIns="0" tIns="0" rIns="0" bIns="180000">
            <a:spAutoFit/>
          </a:bodyPr>
          <a:lstStyle/>
          <a:p>
            <a:pPr marL="0" marR="0" lvl="0" indent="0" algn="l" defTabSz="839852"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Маркировка товаров</a:t>
            </a:r>
            <a:endPar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839852"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легкой промышленности</a:t>
            </a:r>
          </a:p>
        </p:txBody>
      </p:sp>
      <p:cxnSp>
        <p:nvCxnSpPr>
          <p:cNvPr id="7" name="Прямая соединительная линия 11">
            <a:extLst>
              <a:ext uri="{FF2B5EF4-FFF2-40B4-BE49-F238E27FC236}">
                <a16:creationId xmlns:a16="http://schemas.microsoft.com/office/drawing/2014/main" id="{2C9F3023-DFCF-BE41-9588-0E70E1311962}"/>
              </a:ext>
            </a:extLst>
          </p:cNvPr>
          <p:cNvCxnSpPr>
            <a:cxnSpLocks/>
          </p:cNvCxnSpPr>
          <p:nvPr/>
        </p:nvCxnSpPr>
        <p:spPr>
          <a:xfrm flipH="1">
            <a:off x="703561" y="2565801"/>
            <a:ext cx="3595723" cy="0"/>
          </a:xfrm>
          <a:prstGeom prst="line">
            <a:avLst/>
          </a:prstGeom>
          <a:ln w="41275">
            <a:solidFill>
              <a:srgbClr val="F6F42E"/>
            </a:solidFill>
          </a:ln>
        </p:spPr>
        <p:style>
          <a:lnRef idx="1">
            <a:schemeClr val="accent1"/>
          </a:lnRef>
          <a:fillRef idx="0">
            <a:schemeClr val="accent1"/>
          </a:fillRef>
          <a:effectRef idx="0">
            <a:schemeClr val="accent1"/>
          </a:effectRef>
          <a:fontRef idx="minor">
            <a:schemeClr val="tx1"/>
          </a:fontRef>
        </p:style>
      </p:cxnSp>
      <p:sp>
        <p:nvSpPr>
          <p:cNvPr id="8" name="Прямоугольник 1">
            <a:extLst>
              <a:ext uri="{FF2B5EF4-FFF2-40B4-BE49-F238E27FC236}">
                <a16:creationId xmlns:a16="http://schemas.microsoft.com/office/drawing/2014/main" id="{B0102E84-F84A-6F41-95C9-36A92CF2459E}"/>
              </a:ext>
            </a:extLst>
          </p:cNvPr>
          <p:cNvSpPr/>
          <p:nvPr/>
        </p:nvSpPr>
        <p:spPr>
          <a:xfrm>
            <a:off x="703562" y="2565801"/>
            <a:ext cx="3724060" cy="674200"/>
          </a:xfrm>
          <a:prstGeom prst="rect">
            <a:avLst/>
          </a:prstGeom>
        </p:spPr>
        <p:txBody>
          <a:bodyPr wrap="square" lIns="0" tIns="180000" rIns="0" bIns="0">
            <a:spAutoFit/>
          </a:bodyPr>
          <a:lstStyle/>
          <a:p>
            <a:pPr marL="0" marR="0" lvl="0" indent="0" algn="l" defTabSz="839852"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Никифорова Ольга</a:t>
            </a:r>
          </a:p>
          <a:p>
            <a:pPr marL="0" marR="0" lvl="0" indent="0" algn="l" defTabSz="839852" rtl="0" eaLnBrk="1" fontAlgn="auto" latinLnBrk="0" hangingPunct="1">
              <a:lnSpc>
                <a:spcPct val="100000"/>
              </a:lnSpc>
              <a:spcBef>
                <a:spcPts val="0"/>
              </a:spcBef>
              <a:spcAft>
                <a:spcPts val="0"/>
              </a:spcAft>
              <a:buClrTx/>
              <a:buSzTx/>
              <a:buFontTx/>
              <a:buNone/>
              <a:tabLst/>
              <a:defRPr/>
            </a:pPr>
            <a:r>
              <a:rPr kumimoji="0" lang="ru-RU" sz="1600" b="0" i="0" u="sng" strike="noStrike" kern="1200" cap="none" spc="0" normalizeH="0" baseline="0" noProof="0" dirty="0">
                <a:ln>
                  <a:noFill/>
                </a:ln>
                <a:solidFill>
                  <a:srgbClr val="F6F52E"/>
                </a:solidFill>
                <a:effectLst/>
                <a:uLnTx/>
                <a:uFillTx/>
                <a:latin typeface="Segoe UI" panose="020B0502040204020203" pitchFamily="34" charset="0"/>
                <a:ea typeface="Segoe UI" panose="020B0502040204020203" pitchFamily="34" charset="0"/>
                <a:cs typeface="Segoe UI" panose="020B0502040204020203" pitchFamily="34" charset="0"/>
              </a:rPr>
              <a:t>ЦРПТ</a:t>
            </a:r>
            <a:endParaRPr kumimoji="0" lang="ru-RU" sz="1600" b="0" i="0" u="sng" strike="noStrike" kern="1200" cap="none" spc="0" normalizeH="0" baseline="0" noProof="0" dirty="0">
              <a:ln>
                <a:noFill/>
              </a:ln>
              <a:solidFill>
                <a:srgbClr val="F6F52E"/>
              </a:solidFill>
              <a:effectLst/>
              <a:uLnTx/>
              <a:uFillTx/>
              <a:latin typeface="Calibri" panose="020F0502020204030204"/>
              <a:ea typeface="+mn-ea"/>
              <a:cs typeface="+mn-cs"/>
            </a:endParaRPr>
          </a:p>
        </p:txBody>
      </p:sp>
      <p:pic>
        <p:nvPicPr>
          <p:cNvPr id="10" name="Рисунок 12">
            <a:extLst>
              <a:ext uri="{FF2B5EF4-FFF2-40B4-BE49-F238E27FC236}">
                <a16:creationId xmlns:a16="http://schemas.microsoft.com/office/drawing/2014/main" id="{42C76869-C41B-8F46-B43B-F246B4899DB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03560" y="5481565"/>
            <a:ext cx="3367545" cy="734125"/>
          </a:xfrm>
          <a:prstGeom prst="rect">
            <a:avLst/>
          </a:prstGeom>
        </p:spPr>
      </p:pic>
    </p:spTree>
    <p:extLst>
      <p:ext uri="{BB962C8B-B14F-4D97-AF65-F5344CB8AC3E}">
        <p14:creationId xmlns:p14="http://schemas.microsoft.com/office/powerpoint/2010/main" val="232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6F81B4-9B3D-4EA6-AB0F-FAA843B1CB07}"/>
              </a:ext>
            </a:extLst>
          </p:cNvPr>
          <p:cNvSpPr txBox="1"/>
          <p:nvPr/>
        </p:nvSpPr>
        <p:spPr>
          <a:xfrm>
            <a:off x="515999" y="1358108"/>
            <a:ext cx="1085978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Описывать товары необходимо либо в Национальном каталоге или ГС1.рус.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Импортерам/производителям необходимо вступить в Ассоциацию ГС1, </a:t>
            </a:r>
          </a:p>
          <a:p>
            <a:pPr marL="285750" lvl="0" indent="-285750">
              <a:spcAft>
                <a:spcPts val="600"/>
              </a:spcAft>
              <a:buFont typeface="Arial" panose="020B0604020202020204" pitchFamily="34" charset="0"/>
              <a:buChar char="•"/>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Оптовое и розничное звено могут </a:t>
            </a:r>
            <a:r>
              <a:rPr lang="ru-RU" sz="1400" dirty="0">
                <a:solidFill>
                  <a:srgbClr val="63666A"/>
                </a:solidFill>
                <a:latin typeface="Segoe UI" panose="020B0502040204020203" pitchFamily="34" charset="0"/>
                <a:ea typeface="Segoe UI" panose="020B0502040204020203" pitchFamily="34" charset="0"/>
                <a:cs typeface="Segoe UI" panose="020B0502040204020203" pitchFamily="34" charset="0"/>
              </a:rPr>
              <a:t>описать остатки товара на «Техническую карточку».</a:t>
            </a:r>
            <a:endPar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 name="Скругленный прямоугольник 8">
            <a:extLst>
              <a:ext uri="{FF2B5EF4-FFF2-40B4-BE49-F238E27FC236}">
                <a16:creationId xmlns:a16="http://schemas.microsoft.com/office/drawing/2014/main" id="{6BF3F76D-7193-84C0-1BBD-C82CC33AD3A3}"/>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Описание остатков товаров легкой промышленности</a:t>
            </a:r>
            <a:endParaRPr kumimoji="0" lang="ru-PT" sz="20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Скругленный прямоугольник 8">
            <a:extLst>
              <a:ext uri="{FF2B5EF4-FFF2-40B4-BE49-F238E27FC236}">
                <a16:creationId xmlns:a16="http://schemas.microsoft.com/office/drawing/2014/main" id="{99FD75FF-145A-34DA-7981-DC47316280E7}"/>
              </a:ext>
            </a:extLst>
          </p:cNvPr>
          <p:cNvSpPr/>
          <p:nvPr/>
        </p:nvSpPr>
        <p:spPr>
          <a:xfrm>
            <a:off x="515999" y="1189916"/>
            <a:ext cx="11160000" cy="1228936"/>
          </a:xfrm>
          <a:prstGeom prst="roundRect">
            <a:avLst>
              <a:gd name="adj" fmla="val 3289"/>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PT" sz="20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382B4ECB-E916-2D08-26D2-59D378E8D9E6}"/>
              </a:ext>
            </a:extLst>
          </p:cNvPr>
          <p:cNvSpPr txBox="1"/>
          <p:nvPr/>
        </p:nvSpPr>
        <p:spPr>
          <a:xfrm>
            <a:off x="535587" y="3257090"/>
            <a:ext cx="11160000" cy="5232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300"/>
              </a:spcAft>
              <a:buClr>
                <a:srgbClr val="595959"/>
              </a:buClr>
              <a:buSzTx/>
              <a:tabLst/>
              <a:defRPr/>
            </a:pPr>
            <a:r>
              <a:rPr kumimoji="0" lang="ru-RU" sz="14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Обязательные атрибуты к заполнению по карточке товара указаны в Правилах маркировки товаров легкой промышленности: п. 24</a:t>
            </a:r>
            <a:r>
              <a:rPr lang="ru-RU" sz="1400" dirty="0">
                <a:solidFill>
                  <a:srgbClr val="63666A"/>
                </a:solidFill>
                <a:latin typeface="Segoe UI" panose="020B0502040204020203" pitchFamily="34" charset="0"/>
                <a:ea typeface="Segoe UI" panose="020B0502040204020203" pitchFamily="34" charset="0"/>
                <a:cs typeface="Segoe UI" panose="020B0502040204020203" pitchFamily="34" charset="0"/>
              </a:rPr>
              <a:t> </a:t>
            </a:r>
            <a:r>
              <a:rPr kumimoji="0" lang="ru-RU" sz="14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ППРФ 1956 от 31.12.2019 г.)</a:t>
            </a:r>
          </a:p>
        </p:txBody>
      </p:sp>
      <p:sp>
        <p:nvSpPr>
          <p:cNvPr id="12" name="Скругленный прямоугольник 8">
            <a:extLst>
              <a:ext uri="{FF2B5EF4-FFF2-40B4-BE49-F238E27FC236}">
                <a16:creationId xmlns:a16="http://schemas.microsoft.com/office/drawing/2014/main" id="{5ADCC1FF-9313-4175-876D-7750CD07811A}"/>
              </a:ext>
            </a:extLst>
          </p:cNvPr>
          <p:cNvSpPr/>
          <p:nvPr/>
        </p:nvSpPr>
        <p:spPr>
          <a:xfrm>
            <a:off x="517112" y="2587044"/>
            <a:ext cx="11160000" cy="39615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63666A"/>
                </a:solidFill>
                <a:latin typeface="Segoe UI" panose="020B0502040204020203" pitchFamily="34" charset="0"/>
                <a:ea typeface="Segoe UI" panose="020B0502040204020203" pitchFamily="34" charset="0"/>
                <a:cs typeface="Segoe UI" panose="020B0502040204020203" pitchFamily="34" charset="0"/>
              </a:rPr>
              <a:t>Какие атрибуты необходимо заполнять в карточке товара?</a:t>
            </a: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ru-PT"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E2EB426A-AA02-4CCA-9A1B-557E8BB06EAC}"/>
              </a:ext>
            </a:extLst>
          </p:cNvPr>
          <p:cNvSpPr txBox="1"/>
          <p:nvPr/>
        </p:nvSpPr>
        <p:spPr>
          <a:xfrm>
            <a:off x="515999" y="3927781"/>
            <a:ext cx="10992599" cy="1169551"/>
          </a:xfrm>
          <a:prstGeom prst="rect">
            <a:avLst/>
          </a:prstGeom>
          <a:noFill/>
        </p:spPr>
        <p:txBody>
          <a:bodyPr wrap="square">
            <a:spAutoFit/>
          </a:bodyPr>
          <a:lstStyle/>
          <a:p>
            <a:pPr lvl="0" algn="just"/>
            <a:r>
              <a:rPr lang="ru-RU" sz="1400" b="1"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Для описания большого количества карточек товаров можно воспользоваться: </a:t>
            </a:r>
          </a:p>
          <a:p>
            <a:pPr lvl="0" algn="just"/>
            <a:endParaRPr lang="ru-RU" sz="1400"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endParaRPr>
          </a:p>
          <a:p>
            <a:pPr marL="285750" lvl="0" indent="-285750" algn="just">
              <a:buFont typeface="Arial" panose="020B0604020202020204" pitchFamily="34" charset="0"/>
              <a:buChar char="•"/>
            </a:pPr>
            <a:r>
              <a:rPr lang="ru-RU" sz="1400" b="1" dirty="0">
                <a:solidFill>
                  <a:srgbClr val="6D6E71"/>
                </a:solidFill>
                <a:latin typeface="Segoe UI" panose="020B0502040204020203" pitchFamily="34" charset="0"/>
                <a:cs typeface="Segoe UI" panose="020B0502040204020203" pitchFamily="34" charset="0"/>
                <a:sym typeface="PT Sans Caption" panose="020B0603020203020204" pitchFamily="34" charset="0"/>
              </a:rPr>
              <a:t>Шаблон массовой загрузки. </a:t>
            </a:r>
            <a:r>
              <a:rPr lang="ru-RU" sz="1400"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a:t>
            </a:r>
            <a:r>
              <a:rPr kumimoji="0" lang="ru-RU" sz="1400" b="0" i="0" u="none" strike="noStrike" kern="1200" cap="none" spc="0" normalizeH="0" baseline="0" noProof="0" dirty="0">
                <a:ln>
                  <a:noFill/>
                </a:ln>
                <a:solidFill>
                  <a:srgbClr val="212121">
                    <a:lumOff val="21764"/>
                  </a:srgb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Инструкция по работе в Национальном каталоге маркированных товаров смотрите на сайте: </a:t>
            </a:r>
            <a:r>
              <a:rPr kumimoji="0" lang="ru-RU" sz="1400" i="0" u="sng" strike="noStrike" kern="1200" cap="none" spc="0" normalizeH="0" baseline="0" noProof="0" dirty="0" err="1">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Честныйзнак.рф</a:t>
            </a:r>
            <a:r>
              <a:rPr kumimoji="0" lang="ru-RU"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 </a:t>
            </a:r>
            <a:r>
              <a:rPr kumimoji="0" lang="en-US"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=&gt; </a:t>
            </a:r>
            <a:r>
              <a:rPr kumimoji="0" lang="ru-RU"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Товарная группа </a:t>
            </a:r>
            <a:r>
              <a:rPr kumimoji="0" lang="en-US"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=&gt;</a:t>
            </a:r>
            <a:r>
              <a:rPr kumimoji="0" lang="ru-RU"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 Инструкции </a:t>
            </a:r>
            <a:r>
              <a:rPr kumimoji="0" lang="en-US"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=&gt;</a:t>
            </a:r>
            <a:r>
              <a:rPr kumimoji="0" lang="ru-RU" sz="1400" i="0" u="sng" strike="noStrike" kern="1200" cap="none" spc="0" normalizeH="0" baseline="0" noProof="0" dirty="0">
                <a:ln>
                  <a:noFill/>
                </a:ln>
                <a:solidFill>
                  <a:prstClr val="white">
                    <a:lumMod val="50000"/>
                  </a:prstClr>
                </a:solidFill>
                <a:effectLst/>
                <a:uLnTx/>
                <a:uFillTx/>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rPr>
              <a:t> «Национальный каталог маркированных товаров ».</a:t>
            </a:r>
            <a:r>
              <a:rPr lang="ru-RU" sz="1400" u="sng" dirty="0">
                <a:solidFill>
                  <a:prstClr val="black"/>
                </a:solidFill>
                <a:latin typeface="Open Sans" panose="020B0606030504020204" pitchFamily="34" charset="0"/>
              </a:rPr>
              <a:t> </a:t>
            </a:r>
            <a:r>
              <a:rPr lang="ru-RU" sz="1400" u="sng"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rPr>
              <a:t>Пункт 7.1.7. Создание карточек товаров с помощью импорта Excel-файла.)</a:t>
            </a:r>
            <a:endParaRPr lang="ru-RU" sz="1400" u="sng"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sym typeface="PT Sans Caption" panose="020B0603020203020204" pitchFamily="34" charset="0"/>
            </a:endParaRPr>
          </a:p>
        </p:txBody>
      </p:sp>
      <p:sp>
        <p:nvSpPr>
          <p:cNvPr id="16" name="TextBox 15">
            <a:extLst>
              <a:ext uri="{FF2B5EF4-FFF2-40B4-BE49-F238E27FC236}">
                <a16:creationId xmlns:a16="http://schemas.microsoft.com/office/drawing/2014/main" id="{DF798185-A600-45C4-BCDE-A2CE126B9D21}"/>
              </a:ext>
            </a:extLst>
          </p:cNvPr>
          <p:cNvSpPr txBox="1"/>
          <p:nvPr/>
        </p:nvSpPr>
        <p:spPr>
          <a:xfrm>
            <a:off x="496413" y="5406238"/>
            <a:ext cx="11031769" cy="954107"/>
          </a:xfrm>
          <a:prstGeom prst="rect">
            <a:avLst/>
          </a:prstGeom>
          <a:noFill/>
        </p:spPr>
        <p:txBody>
          <a:bodyPr wrap="square">
            <a:spAutoFit/>
          </a:bodyPr>
          <a:lstStyle/>
          <a:p>
            <a:pPr marL="285750" indent="-285750">
              <a:buFont typeface="Arial" panose="020B0604020202020204" pitchFamily="34" charset="0"/>
              <a:buChar char="•"/>
            </a:pPr>
            <a:r>
              <a:rPr lang="ru-RU" sz="1400" b="1" dirty="0">
                <a:solidFill>
                  <a:srgbClr val="6D6E71"/>
                </a:solidFill>
                <a:latin typeface="Segoe UI" panose="020B0502040204020203" pitchFamily="34" charset="0"/>
                <a:cs typeface="Segoe UI" panose="020B0502040204020203" pitchFamily="34" charset="0"/>
              </a:rPr>
              <a:t>Рекомендации по описанию атрибутов. </a:t>
            </a:r>
            <a:r>
              <a:rPr lang="ru-RU" sz="1400"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rPr>
              <a:t>Рекомендации по ведению данных о товарах в ИС «Национальный каталог маркированных товаров» смотрите на сайте: </a:t>
            </a:r>
            <a:r>
              <a:rPr lang="ru-RU" sz="1400" u="sng" dirty="0">
                <a:solidFill>
                  <a:prstClr val="white">
                    <a:lumMod val="50000"/>
                  </a:prstClr>
                </a:solidFill>
                <a:latin typeface="Open Sans" panose="020B0606030504020204" pitchFamily="34" charset="0"/>
              </a:rPr>
              <a:t>Национальный-</a:t>
            </a:r>
            <a:r>
              <a:rPr lang="ru-RU" sz="1400" u="sng" dirty="0" err="1">
                <a:solidFill>
                  <a:prstClr val="white">
                    <a:lumMod val="50000"/>
                  </a:prstClr>
                </a:solidFill>
                <a:latin typeface="Open Sans" panose="020B0606030504020204" pitchFamily="34" charset="0"/>
              </a:rPr>
              <a:t>каталог.рф</a:t>
            </a:r>
            <a:r>
              <a:rPr lang="ru-RU" sz="1400" u="sng" dirty="0">
                <a:solidFill>
                  <a:prstClr val="white">
                    <a:lumMod val="50000"/>
                  </a:prstClr>
                </a:solidFill>
                <a:latin typeface="Open Sans" panose="020B0606030504020204" pitchFamily="34" charset="0"/>
              </a:rPr>
              <a:t> </a:t>
            </a:r>
            <a:r>
              <a:rPr lang="en-US" sz="1400" u="sng" dirty="0">
                <a:solidFill>
                  <a:prstClr val="white">
                    <a:lumMod val="50000"/>
                  </a:prstClr>
                </a:solidFill>
                <a:latin typeface="Open Sans" panose="020B0606030504020204" pitchFamily="34" charset="0"/>
                <a:sym typeface="PT Sans Caption" panose="020B0603020203020204" pitchFamily="34" charset="0"/>
              </a:rPr>
              <a:t>=&gt;</a:t>
            </a:r>
            <a:r>
              <a:rPr lang="ru-RU" sz="1400" u="sng" dirty="0">
                <a:solidFill>
                  <a:prstClr val="white">
                    <a:lumMod val="50000"/>
                  </a:prstClr>
                </a:solidFill>
                <a:latin typeface="Open Sans" panose="020B0606030504020204" pitchFamily="34" charset="0"/>
                <a:sym typeface="PT Sans Caption" panose="020B0603020203020204" pitchFamily="34" charset="0"/>
              </a:rPr>
              <a:t> Производителям/Ретейлер </a:t>
            </a:r>
            <a:r>
              <a:rPr lang="ru-RU" sz="1400" u="sng" dirty="0">
                <a:solidFill>
                  <a:prstClr val="white">
                    <a:lumMod val="50000"/>
                  </a:prstClr>
                </a:solidFill>
                <a:latin typeface="Open Sans" panose="020B0606030504020204" pitchFamily="34" charset="0"/>
              </a:rPr>
              <a:t> </a:t>
            </a:r>
            <a:r>
              <a:rPr lang="en-US" sz="1400" u="sng" dirty="0">
                <a:solidFill>
                  <a:prstClr val="white">
                    <a:lumMod val="50000"/>
                  </a:prstClr>
                </a:solidFill>
                <a:latin typeface="Open Sans" panose="020B0606030504020204" pitchFamily="34" charset="0"/>
                <a:sym typeface="PT Sans Caption" panose="020B0603020203020204" pitchFamily="34" charset="0"/>
              </a:rPr>
              <a:t>=&gt;</a:t>
            </a:r>
            <a:r>
              <a:rPr lang="ru-RU" sz="1400" u="sng" dirty="0">
                <a:solidFill>
                  <a:prstClr val="white">
                    <a:lumMod val="50000"/>
                  </a:prstClr>
                </a:solidFill>
                <a:latin typeface="Open Sans" panose="020B0606030504020204" pitchFamily="34" charset="0"/>
                <a:sym typeface="PT Sans Caption" panose="020B0603020203020204" pitchFamily="34" charset="0"/>
              </a:rPr>
              <a:t> База знаний. </a:t>
            </a:r>
            <a:r>
              <a:rPr lang="ru-RU" sz="1400" u="sng" dirty="0">
                <a:solidFill>
                  <a:srgbClr val="212121">
                    <a:lumOff val="21764"/>
                  </a:srgbClr>
                </a:solidFill>
                <a:latin typeface="Segoe UI" panose="020B0502040204020203" pitchFamily="34" charset="0"/>
                <a:ea typeface="Segoe UI Symbol" panose="020B0502040204020203" pitchFamily="34" charset="0"/>
                <a:cs typeface="Segoe UI" panose="020B0502040204020203" pitchFamily="34" charset="0"/>
              </a:rPr>
              <a:t>Пункт 1.3.5 Категория «Одежда» Рекомендации по ведению данных о товарах в ИС «Национальный каталог маркированных товаров».</a:t>
            </a:r>
          </a:p>
        </p:txBody>
      </p:sp>
      <p:sp>
        <p:nvSpPr>
          <p:cNvPr id="17" name="Скругленный прямоугольник 8">
            <a:extLst>
              <a:ext uri="{FF2B5EF4-FFF2-40B4-BE49-F238E27FC236}">
                <a16:creationId xmlns:a16="http://schemas.microsoft.com/office/drawing/2014/main" id="{0E04248D-253C-4846-A2CF-DA1B498E4ECB}"/>
              </a:ext>
            </a:extLst>
          </p:cNvPr>
          <p:cNvSpPr/>
          <p:nvPr/>
        </p:nvSpPr>
        <p:spPr>
          <a:xfrm>
            <a:off x="496413" y="3088898"/>
            <a:ext cx="11331986" cy="3409102"/>
          </a:xfrm>
          <a:prstGeom prst="roundRect">
            <a:avLst>
              <a:gd name="adj" fmla="val 3289"/>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PT" sz="20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417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1">
            <a:extLst>
              <a:ext uri="{FF2B5EF4-FFF2-40B4-BE49-F238E27FC236}">
                <a16:creationId xmlns:a16="http://schemas.microsoft.com/office/drawing/2014/main" id="{07D3D0A6-1592-EA42-9002-0783A0B95B6D}"/>
              </a:ext>
            </a:extLst>
          </p:cNvPr>
          <p:cNvSpPr/>
          <p:nvPr/>
        </p:nvSpPr>
        <p:spPr>
          <a:xfrm>
            <a:off x="720000" y="360000"/>
            <a:ext cx="10800000" cy="720000"/>
          </a:xfrm>
          <a:prstGeom prst="roundRect">
            <a:avLst/>
          </a:prstGeom>
          <a:solidFill>
            <a:srgbClr val="F6F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Заказ кодов маркировки</a:t>
            </a:r>
            <a:endParaRPr kumimoji="0" lang="ru-PT" sz="2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Прямоугольник 9">
            <a:extLst>
              <a:ext uri="{FF2B5EF4-FFF2-40B4-BE49-F238E27FC236}">
                <a16:creationId xmlns:a16="http://schemas.microsoft.com/office/drawing/2014/main" id="{EB15A5A3-6325-B144-94C1-8EC8ABED13C2}"/>
              </a:ext>
            </a:extLst>
          </p:cNvPr>
          <p:cNvSpPr/>
          <p:nvPr/>
        </p:nvSpPr>
        <p:spPr>
          <a:xfrm>
            <a:off x="720000" y="1552425"/>
            <a:ext cx="6096000" cy="3970318"/>
          </a:xfrm>
          <a:prstGeom prst="rect">
            <a:avLst/>
          </a:prstGeom>
        </p:spPr>
        <p:txBody>
          <a:bodyPr wrap="square">
            <a:spAutoFit/>
          </a:bodyPr>
          <a:lstStyle/>
          <a:p>
            <a:pPr marL="0" marR="0" lvl="0" indent="34290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Заявка должна содержать:</a:t>
            </a:r>
          </a:p>
          <a:p>
            <a:pPr marL="0" marR="0" lvl="0" indent="34290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ИНН </a:t>
            </a:r>
            <a:r>
              <a:rPr kumimoji="0" lang="ru-RU" sz="1800" b="0" i="0" u="none" strike="noStrike" kern="1200" cap="none" spc="0" normalizeH="0" baseline="0" noProof="0">
                <a:ln>
                  <a:noFill/>
                </a:ln>
                <a:solidFill>
                  <a:srgbClr val="6D6E71"/>
                </a:solidFill>
                <a:effectLst/>
                <a:uLnTx/>
                <a:uFillTx/>
                <a:latin typeface="Segoe UI" panose="020B0502040204020203" pitchFamily="34" charset="0"/>
                <a:ea typeface="+mn-ea"/>
                <a:cs typeface="Segoe UI" panose="020B0502040204020203" pitchFamily="34" charset="0"/>
              </a:rPr>
              <a:t>участника оборота товаров</a:t>
            </a: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способ ввода товаров в оборот;</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количество запрашиваемых кодов маркировки;</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код товара, для которого необходимо изготовить код маркировки;</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индивидуальный серийный номер каждого экземпляра товара в случае, если он формируется участником оборота товаров самостоятельно.</a:t>
            </a:r>
          </a:p>
        </p:txBody>
      </p:sp>
      <p:pic>
        <p:nvPicPr>
          <p:cNvPr id="10" name="Picture 6" descr="Icon&#10;&#10;Description automatically generated">
            <a:extLst>
              <a:ext uri="{FF2B5EF4-FFF2-40B4-BE49-F238E27FC236}">
                <a16:creationId xmlns:a16="http://schemas.microsoft.com/office/drawing/2014/main" id="{89E62BC7-D5B1-44E5-A2B5-C52248D563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3914" y="1578834"/>
            <a:ext cx="1329473" cy="2158235"/>
          </a:xfrm>
          <a:prstGeom prst="rect">
            <a:avLst/>
          </a:prstGeom>
        </p:spPr>
      </p:pic>
      <p:pic>
        <p:nvPicPr>
          <p:cNvPr id="11" name="Picture 8" descr="Qr code&#10;&#10;Description automatically generated">
            <a:extLst>
              <a:ext uri="{FF2B5EF4-FFF2-40B4-BE49-F238E27FC236}">
                <a16:creationId xmlns:a16="http://schemas.microsoft.com/office/drawing/2014/main" id="{377BCAE2-3639-43CE-BBE0-2ED1E27A75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9689" y="3429000"/>
            <a:ext cx="2425329" cy="2647740"/>
          </a:xfrm>
          <a:prstGeom prst="rect">
            <a:avLst/>
          </a:prstGeom>
        </p:spPr>
      </p:pic>
    </p:spTree>
    <p:extLst>
      <p:ext uri="{BB962C8B-B14F-4D97-AF65-F5344CB8AC3E}">
        <p14:creationId xmlns:p14="http://schemas.microsoft.com/office/powerpoint/2010/main" val="28093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8">
            <a:extLst>
              <a:ext uri="{FF2B5EF4-FFF2-40B4-BE49-F238E27FC236}">
                <a16:creationId xmlns:a16="http://schemas.microsoft.com/office/drawing/2014/main" id="{E1A4E86B-EA2D-443E-BA75-97840571DA85}"/>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Виды кодов товаров на которые можно сделать заказ кодов маркировки</a:t>
            </a:r>
            <a:endParaRPr kumimoji="0" lang="ru-PT"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Прямоугольник 9">
            <a:extLst>
              <a:ext uri="{FF2B5EF4-FFF2-40B4-BE49-F238E27FC236}">
                <a16:creationId xmlns:a16="http://schemas.microsoft.com/office/drawing/2014/main" id="{3B29C95A-F1F3-4938-AB37-11250CFC1551}"/>
              </a:ext>
            </a:extLst>
          </p:cNvPr>
          <p:cNvSpPr/>
          <p:nvPr/>
        </p:nvSpPr>
        <p:spPr>
          <a:xfrm>
            <a:off x="569250" y="1190475"/>
            <a:ext cx="10956000" cy="3416320"/>
          </a:xfrm>
          <a:prstGeom prst="rect">
            <a:avLst/>
          </a:prstGeom>
        </p:spPr>
        <p:txBody>
          <a:bodyPr wrap="square">
            <a:spAutoFit/>
          </a:bodyPr>
          <a:lstStyle/>
          <a:p>
            <a:pPr marL="0" marR="0" lvl="0" indent="34290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Коды товаров (ГТИН):</a:t>
            </a:r>
          </a:p>
          <a:p>
            <a:pPr marL="0" marR="0" lvl="0" indent="34290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Оригинальный код товара (ГТИН), если карточка товара принадлежит участнику оборота товаров, отправившему заказ, или предоставлен доступ по механизму </a:t>
            </a:r>
            <a:r>
              <a:rPr kumimoji="0" lang="ru-RU" sz="1800" b="0" i="0" u="none" strike="noStrike" kern="1200" cap="none" spc="0" normalizeH="0" baseline="0" noProof="0" dirty="0" err="1">
                <a:ln>
                  <a:noFill/>
                </a:ln>
                <a:solidFill>
                  <a:srgbClr val="6D6E71"/>
                </a:solidFill>
                <a:effectLst/>
                <a:uLnTx/>
                <a:uFillTx/>
                <a:latin typeface="Segoe UI" panose="020B0502040204020203" pitchFamily="34" charset="0"/>
                <a:ea typeface="+mn-ea"/>
                <a:cs typeface="Segoe UI" panose="020B0502040204020203" pitchFamily="34" charset="0"/>
              </a:rPr>
              <a:t>суббаккаунта</a:t>
            </a: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Техническая карточка товара (полученный в НК);</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Глобальный код товара (ГТИН);</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Оригинальный код товара/Глобальный код товара (ГТИН), если участник оборота товаров не является владельцем карточки товара или </a:t>
            </a: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отсутствует доступ по механизму </a:t>
            </a:r>
            <a:r>
              <a:rPr kumimoji="0" lang="ru-RU" sz="1800" b="1" i="0" u="none" strike="noStrike" kern="1200" cap="none" spc="0" normalizeH="0" baseline="0" noProof="0" dirty="0" err="1">
                <a:ln>
                  <a:noFill/>
                </a:ln>
                <a:solidFill>
                  <a:srgbClr val="6D6E71"/>
                </a:solidFill>
                <a:effectLst/>
                <a:uLnTx/>
                <a:uFillTx/>
                <a:latin typeface="Segoe UI" panose="020B0502040204020203" pitchFamily="34" charset="0"/>
                <a:ea typeface="+mn-ea"/>
                <a:cs typeface="Segoe UI" panose="020B0502040204020203" pitchFamily="34" charset="0"/>
              </a:rPr>
              <a:t>суббакаунта</a:t>
            </a: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При заказе должен быть указан </a:t>
            </a: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ИНН владельца </a:t>
            </a: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карточки товара;</a:t>
            </a:r>
          </a:p>
        </p:txBody>
      </p:sp>
      <p:sp>
        <p:nvSpPr>
          <p:cNvPr id="6" name="TextBox 5">
            <a:extLst>
              <a:ext uri="{FF2B5EF4-FFF2-40B4-BE49-F238E27FC236}">
                <a16:creationId xmlns:a16="http://schemas.microsoft.com/office/drawing/2014/main" id="{8719CB11-3647-40AC-A1F5-9FE22BB5598B}"/>
              </a:ext>
            </a:extLst>
          </p:cNvPr>
          <p:cNvSpPr txBox="1"/>
          <p:nvPr/>
        </p:nvSpPr>
        <p:spPr>
          <a:xfrm>
            <a:off x="843825" y="4651862"/>
            <a:ext cx="10681425" cy="18466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95959"/>
              </a:buClr>
              <a:buSzTx/>
              <a:buFontTx/>
              <a:buNone/>
              <a:tabLst/>
              <a:defRP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Внимание! </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При заказе КМ на получение (печать) КМ в системе действуют ограничения в зависимости от формата печати:</a:t>
            </a:r>
          </a:p>
          <a:p>
            <a:pPr marL="0" marR="0" lvl="0" indent="0" algn="l" defTabSz="914400" rtl="0" eaLnBrk="1" fontAlgn="auto" latinLnBrk="0" hangingPunct="1">
              <a:lnSpc>
                <a:spcPct val="100000"/>
              </a:lnSpc>
              <a:spcBef>
                <a:spcPts val="0"/>
              </a:spcBef>
              <a:spcAft>
                <a:spcPts val="0"/>
              </a:spcAft>
              <a:buClr>
                <a:srgbClr val="595959"/>
              </a:buClr>
              <a:buSzTx/>
              <a:buFontTx/>
              <a:buChar char="•"/>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a:t>
            </a:r>
            <a:r>
              <a:rPr kumimoji="0" lang="ru-RU" sz="1600" b="0" i="0" u="none" strike="noStrike" kern="1200" cap="none" spc="0" normalizeH="0" baseline="0" noProof="0" dirty="0" err="1">
                <a:ln>
                  <a:noFill/>
                </a:ln>
                <a:solidFill>
                  <a:srgbClr val="6D6E71"/>
                </a:solidFill>
                <a:effectLst/>
                <a:uLnTx/>
                <a:uFillTx/>
                <a:latin typeface="Segoe UI" panose="020B0502040204020203" pitchFamily="34" charset="0"/>
                <a:ea typeface="+mn-ea"/>
                <a:cs typeface="Segoe UI" panose="020B0502040204020203" pitchFamily="34" charset="0"/>
              </a:rPr>
              <a:t>pdf</a:t>
            </a: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 от 1 до 500 шт.;</a:t>
            </a:r>
          </a:p>
          <a:p>
            <a:pPr marL="0" marR="0" lvl="0" indent="0" algn="l" defTabSz="914400" rtl="0" eaLnBrk="1" fontAlgn="auto" latinLnBrk="0" hangingPunct="1">
              <a:lnSpc>
                <a:spcPct val="100000"/>
              </a:lnSpc>
              <a:spcBef>
                <a:spcPts val="0"/>
              </a:spcBef>
              <a:spcAft>
                <a:spcPts val="0"/>
              </a:spcAft>
              <a:buClr>
                <a:srgbClr val="595959"/>
              </a:buClr>
              <a:buSzTx/>
              <a:buFontTx/>
              <a:buChar char="•"/>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a:t>
            </a:r>
            <a:r>
              <a:rPr kumimoji="0" lang="ru-RU" sz="1600" b="0" i="0" u="none" strike="noStrike" kern="1200" cap="none" spc="0" normalizeH="0" baseline="0" noProof="0" dirty="0" err="1">
                <a:ln>
                  <a:noFill/>
                </a:ln>
                <a:solidFill>
                  <a:srgbClr val="6D6E71"/>
                </a:solidFill>
                <a:effectLst/>
                <a:uLnTx/>
                <a:uFillTx/>
                <a:latin typeface="Segoe UI" panose="020B0502040204020203" pitchFamily="34" charset="0"/>
                <a:ea typeface="+mn-ea"/>
                <a:cs typeface="Segoe UI" panose="020B0502040204020203" pitchFamily="34" charset="0"/>
              </a:rPr>
              <a:t>eps</a:t>
            </a: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 от 1 до 2000 шт.</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Если при первичном получении КМ/СИ для какого-либо формата превышено указанное ограничение, то при повторной загрузке файла с распечатанными КМ/СИ данный формат будет не доступен для выбора;</a:t>
            </a:r>
          </a:p>
        </p:txBody>
      </p:sp>
    </p:spTree>
    <p:extLst>
      <p:ext uri="{BB962C8B-B14F-4D97-AF65-F5344CB8AC3E}">
        <p14:creationId xmlns:p14="http://schemas.microsoft.com/office/powerpoint/2010/main" val="1992485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8">
            <a:extLst>
              <a:ext uri="{FF2B5EF4-FFF2-40B4-BE49-F238E27FC236}">
                <a16:creationId xmlns:a16="http://schemas.microsoft.com/office/drawing/2014/main" id="{452ED664-14E6-8FE1-9E2C-ECD1DA29B2C5}"/>
              </a:ext>
            </a:extLst>
          </p:cNvPr>
          <p:cNvSpPr/>
          <p:nvPr/>
        </p:nvSpPr>
        <p:spPr>
          <a:xfrm>
            <a:off x="776797" y="2342554"/>
            <a:ext cx="3809491" cy="4293732"/>
          </a:xfrm>
          <a:prstGeom prst="roundRect">
            <a:avLst>
              <a:gd name="adj" fmla="val 35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pic>
        <p:nvPicPr>
          <p:cNvPr id="9" name="Picture 8" descr="A picture containing text, electronics&#10;&#10;Description automatically generated">
            <a:extLst>
              <a:ext uri="{FF2B5EF4-FFF2-40B4-BE49-F238E27FC236}">
                <a16:creationId xmlns:a16="http://schemas.microsoft.com/office/drawing/2014/main" id="{683F4B42-81AA-13BB-9641-62B3E19C52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930" y="2764122"/>
            <a:ext cx="4841496" cy="3332814"/>
          </a:xfrm>
          <a:prstGeom prst="rect">
            <a:avLst/>
          </a:prstGeom>
        </p:spPr>
      </p:pic>
      <p:sp>
        <p:nvSpPr>
          <p:cNvPr id="3" name="Rectangle 2">
            <a:extLst>
              <a:ext uri="{FF2B5EF4-FFF2-40B4-BE49-F238E27FC236}">
                <a16:creationId xmlns:a16="http://schemas.microsoft.com/office/drawing/2014/main" id="{FF480D95-64B0-9A40-89CC-C4D9D1CFA727}"/>
              </a:ext>
            </a:extLst>
          </p:cNvPr>
          <p:cNvSpPr/>
          <p:nvPr/>
        </p:nvSpPr>
        <p:spPr>
          <a:xfrm>
            <a:off x="5981107" y="2262198"/>
            <a:ext cx="5694893" cy="1374735"/>
          </a:xfrm>
          <a:prstGeom prst="rect">
            <a:avLst/>
          </a:prstGeom>
        </p:spPr>
        <p:txBody>
          <a:bodyPr wrap="square" rIns="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Функциональные возможности сервиса</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Заказ кодов маркировки</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Печать эмитированных кодов маркировки </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Формирования отчетов (о нанесении, о выбытии, об агрегации)</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Ввод в оборот (только для товаров, произведенных в РФ)</a:t>
            </a:r>
          </a:p>
        </p:txBody>
      </p:sp>
      <p:sp>
        <p:nvSpPr>
          <p:cNvPr id="5" name="TextBox 4">
            <a:extLst>
              <a:ext uri="{FF2B5EF4-FFF2-40B4-BE49-F238E27FC236}">
                <a16:creationId xmlns:a16="http://schemas.microsoft.com/office/drawing/2014/main" id="{0CBEE100-F6EA-134B-7B60-251D0C8BF341}"/>
              </a:ext>
            </a:extLst>
          </p:cNvPr>
          <p:cNvSpPr txBox="1"/>
          <p:nvPr/>
        </p:nvSpPr>
        <p:spPr>
          <a:xfrm>
            <a:off x="5968351" y="5261551"/>
            <a:ext cx="5707649" cy="13747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Поддержка принтеров только следующих производителей:</a:t>
            </a:r>
          </a:p>
          <a:p>
            <a:pPr marL="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TSC Auto ID Technology Co., Ltd. (TSC)</a:t>
            </a:r>
          </a:p>
          <a:p>
            <a:pPr marL="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en-US" sz="1400" b="0" i="0" u="none" strike="noStrike" kern="1200" cap="none" spc="0" normalizeH="0" baseline="0" noProof="0" dirty="0" err="1">
                <a:ln>
                  <a:noFill/>
                </a:ln>
                <a:solidFill>
                  <a:srgbClr val="63666A"/>
                </a:solidFill>
                <a:effectLst/>
                <a:uLnTx/>
                <a:uFillTx/>
                <a:latin typeface="Segoe UI" panose="020B0502040204020203" pitchFamily="34" charset="0"/>
                <a:ea typeface="+mn-ea"/>
                <a:cs typeface="Segoe UI" panose="020B0502040204020203" pitchFamily="34" charset="0"/>
              </a:rPr>
              <a:t>Godex</a:t>
            </a: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International Co., Ltd</a:t>
            </a:r>
          </a:p>
          <a:p>
            <a:pPr marL="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Zebra Technologies</a:t>
            </a:r>
          </a:p>
          <a:p>
            <a:pPr marL="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ООО «АТОЛ»</a:t>
            </a:r>
          </a:p>
        </p:txBody>
      </p:sp>
      <p:sp>
        <p:nvSpPr>
          <p:cNvPr id="8" name="TextBox 7">
            <a:extLst>
              <a:ext uri="{FF2B5EF4-FFF2-40B4-BE49-F238E27FC236}">
                <a16:creationId xmlns:a16="http://schemas.microsoft.com/office/drawing/2014/main" id="{F161E6DD-83B1-7415-B4C7-2BF1C9D24EBB}"/>
              </a:ext>
            </a:extLst>
          </p:cNvPr>
          <p:cNvSpPr txBox="1"/>
          <p:nvPr/>
        </p:nvSpPr>
        <p:spPr>
          <a:xfrm>
            <a:off x="5981107" y="3748613"/>
            <a:ext cx="5694893" cy="137473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Требование к ПК и участнику оборота товаров:</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Подключение к Интернету</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Установленный сертификат и </a:t>
            </a:r>
            <a:r>
              <a:rPr kumimoji="0" lang="ru-RU" sz="1400" b="0" i="0" u="none" strike="noStrike" kern="1200" cap="none" spc="0" normalizeH="0" baseline="0" noProof="0" dirty="0" err="1">
                <a:ln>
                  <a:noFill/>
                </a:ln>
                <a:solidFill>
                  <a:srgbClr val="63666A"/>
                </a:solidFill>
                <a:effectLst/>
                <a:uLnTx/>
                <a:uFillTx/>
                <a:latin typeface="Segoe UI" panose="020B0502040204020203" pitchFamily="34" charset="0"/>
                <a:ea typeface="+mn-ea"/>
                <a:cs typeface="Segoe UI" panose="020B0502040204020203" pitchFamily="34" charset="0"/>
              </a:rPr>
              <a:t>КриптоПРО</a:t>
            </a:r>
            <a:endPar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ПК или ноутбук на базе операционной системы Windows</a:t>
            </a:r>
          </a:p>
          <a:p>
            <a:pPr marL="285750" marR="0" lvl="0" indent="-285750" algn="l" defTabSz="914400" rtl="0" eaLnBrk="1" fontAlgn="auto" latinLnBrk="0" hangingPunct="1">
              <a:lnSpc>
                <a:spcPct val="100000"/>
              </a:lnSpc>
              <a:spcBef>
                <a:spcPts val="400"/>
              </a:spcBef>
              <a:spcAft>
                <a:spcPts val="0"/>
              </a:spcAft>
              <a:buClrTx/>
              <a:buSzTx/>
              <a:buFontTx/>
              <a:buBlip>
                <a:blip r:embed="rId4"/>
              </a:buBlip>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Участник должен быть зарегистрирован в ГИС МТ</a:t>
            </a:r>
          </a:p>
        </p:txBody>
      </p:sp>
      <p:sp>
        <p:nvSpPr>
          <p:cNvPr id="10" name="TextBox 9">
            <a:extLst>
              <a:ext uri="{FF2B5EF4-FFF2-40B4-BE49-F238E27FC236}">
                <a16:creationId xmlns:a16="http://schemas.microsoft.com/office/drawing/2014/main" id="{BE0320C2-8975-E0F0-3557-FE7232F393E1}"/>
              </a:ext>
            </a:extLst>
          </p:cNvPr>
          <p:cNvSpPr txBox="1"/>
          <p:nvPr/>
        </p:nvSpPr>
        <p:spPr>
          <a:xfrm>
            <a:off x="516000" y="1196411"/>
            <a:ext cx="1105311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Приложение "</a:t>
            </a:r>
            <a:r>
              <a:rPr kumimoji="0" lang="ru-RU" sz="1400" b="1" i="0" u="none" strike="noStrike" kern="1200" cap="none" spc="0" normalizeH="0" baseline="0" noProof="0" dirty="0" err="1">
                <a:ln>
                  <a:noFill/>
                </a:ln>
                <a:solidFill>
                  <a:srgbClr val="63666A"/>
                </a:solidFill>
                <a:effectLst/>
                <a:uLnTx/>
                <a:uFillTx/>
                <a:latin typeface="Segoe UI" panose="020B0502040204020203" pitchFamily="34" charset="0"/>
                <a:ea typeface="+mn-ea"/>
                <a:cs typeface="Segoe UI" panose="020B0502040204020203" pitchFamily="34" charset="0"/>
              </a:rPr>
              <a:t>Маркировка.Просто</a:t>
            </a: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предназначено для малого и среднего бизнеса, объединяющее в одном приложении функционал от создания заказа на эмиссию кодов маркировки до ввода их в оборот, с возможностью непосредственной печати кодов из приложения на </a:t>
            </a:r>
            <a:r>
              <a:rPr kumimoji="0" lang="ru-RU" sz="1400" b="0" i="0" u="none" strike="noStrike" kern="1200" cap="none" spc="0" normalizeH="0" baseline="0" noProof="0" dirty="0" err="1">
                <a:ln>
                  <a:noFill/>
                </a:ln>
                <a:solidFill>
                  <a:srgbClr val="63666A"/>
                </a:solidFill>
                <a:effectLst/>
                <a:uLnTx/>
                <a:uFillTx/>
                <a:latin typeface="Segoe UI" panose="020B0502040204020203" pitchFamily="34" charset="0"/>
                <a:ea typeface="+mn-ea"/>
                <a:cs typeface="Segoe UI" panose="020B0502040204020203" pitchFamily="34" charset="0"/>
              </a:rPr>
              <a:t>термотранферных</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принтерах, с целью снижения затрат и повышения производительности участников оборота при маркировке продукции.</a:t>
            </a:r>
          </a:p>
        </p:txBody>
      </p:sp>
      <p:pic>
        <p:nvPicPr>
          <p:cNvPr id="4" name="Рисунок 3">
            <a:extLst>
              <a:ext uri="{FF2B5EF4-FFF2-40B4-BE49-F238E27FC236}">
                <a16:creationId xmlns:a16="http://schemas.microsoft.com/office/drawing/2014/main" id="{48FC622A-394C-ABE1-7D94-10C2AAA13317}"/>
              </a:ext>
            </a:extLst>
          </p:cNvPr>
          <p:cNvPicPr>
            <a:picLocks noChangeAspect="1"/>
          </p:cNvPicPr>
          <p:nvPr/>
        </p:nvPicPr>
        <p:blipFill>
          <a:blip r:embed="rId5"/>
          <a:stretch>
            <a:fillRect/>
          </a:stretch>
        </p:blipFill>
        <p:spPr>
          <a:xfrm>
            <a:off x="5212941" y="2342553"/>
            <a:ext cx="632651" cy="632651"/>
          </a:xfrm>
          <a:prstGeom prst="rect">
            <a:avLst/>
          </a:prstGeom>
        </p:spPr>
      </p:pic>
      <p:pic>
        <p:nvPicPr>
          <p:cNvPr id="6" name="Рисунок 5">
            <a:extLst>
              <a:ext uri="{FF2B5EF4-FFF2-40B4-BE49-F238E27FC236}">
                <a16:creationId xmlns:a16="http://schemas.microsoft.com/office/drawing/2014/main" id="{AD16C0E3-AA91-E4F6-FD90-9A503184C41D}"/>
              </a:ext>
            </a:extLst>
          </p:cNvPr>
          <p:cNvPicPr>
            <a:picLocks noChangeAspect="1"/>
          </p:cNvPicPr>
          <p:nvPr/>
        </p:nvPicPr>
        <p:blipFill>
          <a:blip r:embed="rId6"/>
          <a:stretch>
            <a:fillRect/>
          </a:stretch>
        </p:blipFill>
        <p:spPr>
          <a:xfrm>
            <a:off x="5212942" y="3748613"/>
            <a:ext cx="632651" cy="632651"/>
          </a:xfrm>
          <a:prstGeom prst="rect">
            <a:avLst/>
          </a:prstGeom>
        </p:spPr>
      </p:pic>
      <p:pic>
        <p:nvPicPr>
          <p:cNvPr id="7" name="Рисунок 6">
            <a:extLst>
              <a:ext uri="{FF2B5EF4-FFF2-40B4-BE49-F238E27FC236}">
                <a16:creationId xmlns:a16="http://schemas.microsoft.com/office/drawing/2014/main" id="{5D503CD8-570D-30AD-E728-E97297365A35}"/>
              </a:ext>
            </a:extLst>
          </p:cNvPr>
          <p:cNvPicPr>
            <a:picLocks noChangeAspect="1"/>
          </p:cNvPicPr>
          <p:nvPr/>
        </p:nvPicPr>
        <p:blipFill>
          <a:blip r:embed="rId7"/>
          <a:stretch>
            <a:fillRect/>
          </a:stretch>
        </p:blipFill>
        <p:spPr>
          <a:xfrm>
            <a:off x="5212943" y="5316267"/>
            <a:ext cx="632651" cy="632651"/>
          </a:xfrm>
          <a:prstGeom prst="rect">
            <a:avLst/>
          </a:prstGeom>
        </p:spPr>
      </p:pic>
      <p:sp>
        <p:nvSpPr>
          <p:cNvPr id="13" name="Скругленный прямоугольник 8">
            <a:extLst>
              <a:ext uri="{FF2B5EF4-FFF2-40B4-BE49-F238E27FC236}">
                <a16:creationId xmlns:a16="http://schemas.microsoft.com/office/drawing/2014/main" id="{DB4AE361-B3A0-3616-446A-4D5E85512851}"/>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63666A"/>
                </a:solidFill>
                <a:effectLst/>
                <a:uLnTx/>
                <a:uFillTx/>
                <a:latin typeface="Segoe UI" panose="020B0502040204020203" pitchFamily="34" charset="0"/>
                <a:ea typeface="+mn-ea"/>
                <a:cs typeface="Segoe UI" panose="020B0502040204020203" pitchFamily="34" charset="0"/>
              </a:rPr>
              <a:t>Маркировка.Просто</a:t>
            </a:r>
            <a:endParaRPr kumimoji="0" lang="en-US" sz="2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92483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7E4494C7-2747-70E5-C52B-99E7A2A5A9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421"/>
          <a:stretch/>
        </p:blipFill>
        <p:spPr>
          <a:xfrm>
            <a:off x="3406644" y="-276225"/>
            <a:ext cx="8269356" cy="6858000"/>
          </a:xfrm>
          <a:prstGeom prst="rect">
            <a:avLst/>
          </a:prstGeom>
        </p:spPr>
      </p:pic>
      <p:sp>
        <p:nvSpPr>
          <p:cNvPr id="12" name="Скругленный прямоугольник 8">
            <a:extLst>
              <a:ext uri="{FF2B5EF4-FFF2-40B4-BE49-F238E27FC236}">
                <a16:creationId xmlns:a16="http://schemas.microsoft.com/office/drawing/2014/main" id="{8E28EABE-F6C0-5A4A-972C-7992916D8559}"/>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Куда наносить коды маркировки?</a:t>
            </a:r>
          </a:p>
        </p:txBody>
      </p:sp>
      <p:sp>
        <p:nvSpPr>
          <p:cNvPr id="3" name="Прямоугольник 4">
            <a:extLst>
              <a:ext uri="{FF2B5EF4-FFF2-40B4-BE49-F238E27FC236}">
                <a16:creationId xmlns:a16="http://schemas.microsoft.com/office/drawing/2014/main" id="{7067B183-982B-C7B5-0B25-7C8B7E6D5F6A}"/>
              </a:ext>
            </a:extLst>
          </p:cNvPr>
          <p:cNvSpPr/>
          <p:nvPr/>
        </p:nvSpPr>
        <p:spPr>
          <a:xfrm>
            <a:off x="516000" y="1614508"/>
            <a:ext cx="4865626" cy="4247317"/>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Согласно п.46 постановления Правительства Российской Федерации от 31.12.2019 г. № 1956 Средство идентификации наносится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на товар, или на потребительскую упаковку, или этикетку, или ярлык </a:t>
            </a: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методом, не допускающим отделения средства идентификации.</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ru-RU" sz="1200"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В случае формирования набора товаров средство идентификации наносится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на потребительскую упаковку набора товаров или этикетку</a:t>
            </a: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 а также на потребительскую упаковку товаров, входящую в состав этого набора товаров, или этикетку, располагаемую на такой потребительской упаковке.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Допускается </a:t>
            </a: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нанесение средства идентификации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на потребительскую упаковку набора или этикетку</a:t>
            </a: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 располагаемую на такой потребительской упаковке,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без нанесения средств идентификации на потребительскую упаковку товаров,</a:t>
            </a: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 входящих в состав этого набора, или этикетку, располагаемую на такой потребительской упаковке,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если потребительская упаковка набора</a:t>
            </a:r>
            <a:r>
              <a:rPr kumimoji="0" lang="ru-RU" sz="12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 сформированного при производстве товаров, </a:t>
            </a:r>
            <a: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не может быть вскрыта без повреждения.</a:t>
            </a:r>
            <a:br>
              <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ru-RU" sz="12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ru-RU"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2112D02-33DF-466D-A3FF-DD9D8111880A}"/>
              </a:ext>
            </a:extLst>
          </p:cNvPr>
          <p:cNvSpPr txBox="1"/>
          <p:nvPr/>
        </p:nvSpPr>
        <p:spPr>
          <a:xfrm>
            <a:off x="1295370" y="5837079"/>
            <a:ext cx="4800630" cy="584775"/>
          </a:xfrm>
          <a:prstGeom prst="rect">
            <a:avLst/>
          </a:prstGeom>
          <a:noFill/>
        </p:spPr>
        <p:txBody>
          <a:bodyPr wrap="square">
            <a:spAutoFit/>
          </a:bodyPr>
          <a:lstStyle/>
          <a:p>
            <a:r>
              <a:rPr lang="ru-RU" sz="1600" dirty="0">
                <a:solidFill>
                  <a:prstClr val="white">
                    <a:lumMod val="50000"/>
                  </a:prstClr>
                </a:solidFill>
                <a:latin typeface="Segoe UI" panose="020B0502040204020203" pitchFamily="34" charset="0"/>
                <a:cs typeface="Segoe UI" panose="020B0502040204020203" pitchFamily="34" charset="0"/>
              </a:rPr>
              <a:t>Код маркировки заказывается на каждую единицу товара</a:t>
            </a:r>
          </a:p>
        </p:txBody>
      </p:sp>
      <p:pic>
        <p:nvPicPr>
          <p:cNvPr id="7" name="Рисунок 6">
            <a:extLst>
              <a:ext uri="{FF2B5EF4-FFF2-40B4-BE49-F238E27FC236}">
                <a16:creationId xmlns:a16="http://schemas.microsoft.com/office/drawing/2014/main" id="{22B954E6-3F81-4CF9-9056-9DEAEED797C3}"/>
              </a:ext>
            </a:extLst>
          </p:cNvPr>
          <p:cNvPicPr>
            <a:picLocks noChangeAspect="1"/>
          </p:cNvPicPr>
          <p:nvPr/>
        </p:nvPicPr>
        <p:blipFill>
          <a:blip r:embed="rId4"/>
          <a:stretch>
            <a:fillRect/>
          </a:stretch>
        </p:blipFill>
        <p:spPr>
          <a:xfrm>
            <a:off x="577835" y="5838118"/>
            <a:ext cx="583736" cy="583736"/>
          </a:xfrm>
          <a:prstGeom prst="rect">
            <a:avLst/>
          </a:prstGeom>
        </p:spPr>
      </p:pic>
    </p:spTree>
    <p:extLst>
      <p:ext uri="{BB962C8B-B14F-4D97-AF65-F5344CB8AC3E}">
        <p14:creationId xmlns:p14="http://schemas.microsoft.com/office/powerpoint/2010/main" val="282592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1459ECE-4625-4086-91CB-4888C230A4B2}"/>
              </a:ext>
            </a:extLst>
          </p:cNvPr>
          <p:cNvSpPr txBox="1"/>
          <p:nvPr/>
        </p:nvSpPr>
        <p:spPr>
          <a:xfrm>
            <a:off x="708725" y="2113314"/>
            <a:ext cx="847078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Вид документа </a:t>
            </a: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«Маркировка остатков»</a:t>
            </a: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Указать товары, которые нужно ввести в оборот;</a:t>
            </a:r>
          </a:p>
          <a:p>
            <a:pPr marL="0" marR="0" lvl="0" indent="0" algn="l" defTabSz="914400" rtl="0" eaLnBrk="1" fontAlgn="auto" latinLnBrk="0" hangingPunct="1">
              <a:lnSpc>
                <a:spcPct val="100000"/>
              </a:lnSpc>
              <a:spcBef>
                <a:spcPts val="0"/>
              </a:spcBef>
              <a:spcAft>
                <a:spcPts val="0"/>
              </a:spcAft>
              <a:buClr>
                <a:srgbClr val="595959"/>
              </a:buClr>
              <a:buSzTx/>
              <a:buFontTx/>
              <a:buNone/>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3"/>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Указываем Разрешительную документацию при подаче сведений.</a:t>
            </a:r>
          </a:p>
        </p:txBody>
      </p:sp>
      <p:sp>
        <p:nvSpPr>
          <p:cNvPr id="22" name="Скругленный прямоугольник 8">
            <a:extLst>
              <a:ext uri="{FF2B5EF4-FFF2-40B4-BE49-F238E27FC236}">
                <a16:creationId xmlns:a16="http://schemas.microsoft.com/office/drawing/2014/main" id="{1C2F857C-5464-45E3-A76C-0D29240F6C2D}"/>
              </a:ext>
            </a:extLst>
          </p:cNvPr>
          <p:cNvSpPr/>
          <p:nvPr/>
        </p:nvSpPr>
        <p:spPr>
          <a:xfrm>
            <a:off x="596081" y="360000"/>
            <a:ext cx="10900502" cy="6875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Подача сведений о вводе товара в оборот (остатки)</a:t>
            </a:r>
            <a:endParaRPr kumimoji="0" lang="ru-PT" sz="2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A96FED03-760B-6405-3A58-C0D318AC5F7A}"/>
              </a:ext>
            </a:extLst>
          </p:cNvPr>
          <p:cNvSpPr txBox="1"/>
          <p:nvPr/>
        </p:nvSpPr>
        <p:spPr>
          <a:xfrm>
            <a:off x="708725" y="1520059"/>
            <a:ext cx="5570878" cy="369332"/>
          </a:xfrm>
          <a:prstGeom prst="rect">
            <a:avLst/>
          </a:prstGeom>
          <a:noFill/>
        </p:spPr>
        <p:txBody>
          <a:bodyPr wrap="square">
            <a:spAutoFit/>
          </a:bodyPr>
          <a:lstStyle/>
          <a:p>
            <a:pPr lvl="0">
              <a:buClr>
                <a:srgbClr val="595959"/>
              </a:buCl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Подать документ </a:t>
            </a:r>
            <a:r>
              <a:rPr lang="ru-RU" b="1" dirty="0">
                <a:solidFill>
                  <a:srgbClr val="6D6E71"/>
                </a:solidFill>
                <a:latin typeface="Segoe UI" panose="020B0502040204020203" pitchFamily="34" charset="0"/>
                <a:cs typeface="Segoe UI" panose="020B0502040204020203" pitchFamily="34" charset="0"/>
              </a:rPr>
              <a:t>ввод товара в оборот </a:t>
            </a: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a:t>
            </a:r>
          </a:p>
        </p:txBody>
      </p:sp>
      <p:pic>
        <p:nvPicPr>
          <p:cNvPr id="3" name="Рисунок 2">
            <a:extLst>
              <a:ext uri="{FF2B5EF4-FFF2-40B4-BE49-F238E27FC236}">
                <a16:creationId xmlns:a16="http://schemas.microsoft.com/office/drawing/2014/main" id="{1A913985-3D56-A66A-7EF2-CB9C6CC73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202" y="1520059"/>
            <a:ext cx="2462938" cy="2462938"/>
          </a:xfrm>
          <a:prstGeom prst="rect">
            <a:avLst/>
          </a:prstGeom>
        </p:spPr>
      </p:pic>
      <p:sp>
        <p:nvSpPr>
          <p:cNvPr id="8" name="TextBox 7">
            <a:extLst>
              <a:ext uri="{FF2B5EF4-FFF2-40B4-BE49-F238E27FC236}">
                <a16:creationId xmlns:a16="http://schemas.microsoft.com/office/drawing/2014/main" id="{15A60108-9084-4613-7C98-4F855BE24A8A}"/>
              </a:ext>
            </a:extLst>
          </p:cNvPr>
          <p:cNvSpPr txBox="1"/>
          <p:nvPr/>
        </p:nvSpPr>
        <p:spPr>
          <a:xfrm>
            <a:off x="813445" y="4065357"/>
            <a:ext cx="55708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95959"/>
              </a:buClr>
              <a:buSzTx/>
              <a:buFontTx/>
              <a:buNone/>
              <a:tabLst/>
              <a:defRP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Подписать.</a:t>
            </a:r>
          </a:p>
        </p:txBody>
      </p:sp>
      <p:sp>
        <p:nvSpPr>
          <p:cNvPr id="9" name="TextBox 8">
            <a:extLst>
              <a:ext uri="{FF2B5EF4-FFF2-40B4-BE49-F238E27FC236}">
                <a16:creationId xmlns:a16="http://schemas.microsoft.com/office/drawing/2014/main" id="{5F1BE2E5-6DC6-D3EB-D708-BF95D1FEFEFE}"/>
              </a:ext>
            </a:extLst>
          </p:cNvPr>
          <p:cNvSpPr txBox="1"/>
          <p:nvPr/>
        </p:nvSpPr>
        <p:spPr>
          <a:xfrm>
            <a:off x="708725" y="5001739"/>
            <a:ext cx="1090050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595959"/>
              </a:buClr>
              <a:buSzTx/>
              <a:buFontTx/>
              <a:buNone/>
              <a:tabLst/>
              <a:defRPr/>
            </a:pP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Шаблон массовой загрузки </a:t>
            </a: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(примеры файлов) размещены в разделе "Помощь" личного кабинета ГИС МТ </a:t>
            </a:r>
            <a:r>
              <a:rPr kumimoji="0" lang="en-US"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a:t>
            </a: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"Шаблоны документов“.</a:t>
            </a:r>
          </a:p>
          <a:p>
            <a:pPr marL="0" marR="0" lvl="0" indent="0" algn="just" defTabSz="914400" rtl="0" eaLnBrk="1" fontAlgn="auto" latinLnBrk="0" hangingPunct="1">
              <a:lnSpc>
                <a:spcPct val="100000"/>
              </a:lnSpc>
              <a:spcBef>
                <a:spcPts val="0"/>
              </a:spcBef>
              <a:spcAft>
                <a:spcPts val="0"/>
              </a:spcAft>
              <a:buClr>
                <a:srgbClr val="595959"/>
              </a:buClr>
              <a:buSzTx/>
              <a:buFontTx/>
              <a:buNone/>
              <a:tabLst/>
              <a:defRPr/>
            </a:pP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
                <a:srgbClr val="595959"/>
              </a:buClr>
              <a:buSzTx/>
              <a:buFontTx/>
              <a:buNone/>
              <a:tabLst/>
              <a:defRPr/>
            </a:pP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Инструкция</a:t>
            </a: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 по вводу товара в оборот размещена на сайте </a:t>
            </a:r>
            <a:r>
              <a:rPr lang="ru-RU" sz="1600" b="1" dirty="0" err="1">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честныйзнак.рф</a:t>
            </a:r>
            <a:r>
              <a:rPr lang="ru-RU"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 =</a:t>
            </a:r>
            <a:r>
              <a:rPr lang="en-US"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&gt;</a:t>
            </a:r>
            <a:r>
              <a:rPr lang="ru-RU"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товарная группа =</a:t>
            </a:r>
            <a:r>
              <a:rPr lang="en-US"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&gt;</a:t>
            </a:r>
            <a:r>
              <a:rPr lang="ru-RU"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 инструкции =</a:t>
            </a:r>
            <a:r>
              <a:rPr lang="en-US"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&gt;</a:t>
            </a:r>
            <a:r>
              <a:rPr lang="ru-RU" sz="1600" b="1" dirty="0">
                <a:solidFill>
                  <a:srgbClr val="63666A"/>
                </a:solidFill>
                <a:latin typeface="Segoe UI" panose="020B0502040204020203" pitchFamily="34" charset="0"/>
                <a:ea typeface="Segoe UI" panose="020B0502040204020203" pitchFamily="34" charset="0"/>
                <a:cs typeface="Segoe UI" panose="020B0502040204020203" pitchFamily="34" charset="0"/>
                <a:sym typeface="PT Sans Caption" panose="020B0603020203020204" pitchFamily="34" charset="0"/>
              </a:rPr>
              <a:t> ввод товара </a:t>
            </a:r>
            <a:r>
              <a:rPr lang="ru-RU" sz="1600" b="1" dirty="0">
                <a:solidFill>
                  <a:srgbClr val="63666A"/>
                </a:solidFill>
                <a:latin typeface="Segoe UI" panose="020B0502040204020203" pitchFamily="34" charset="0"/>
                <a:cs typeface="Segoe UI" panose="020B0502040204020203" pitchFamily="34" charset="0"/>
                <a:sym typeface="PT Sans Caption" panose="020B0603020203020204" pitchFamily="34" charset="0"/>
              </a:rPr>
              <a:t>в оборот</a:t>
            </a: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26579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7">
            <a:extLst>
              <a:ext uri="{FF2B5EF4-FFF2-40B4-BE49-F238E27FC236}">
                <a16:creationId xmlns:a16="http://schemas.microsoft.com/office/drawing/2014/main" id="{825D7736-A564-8F4B-A6E5-46080FCB9F54}"/>
              </a:ext>
            </a:extLst>
          </p:cNvPr>
          <p:cNvSpPr/>
          <p:nvPr/>
        </p:nvSpPr>
        <p:spPr>
          <a:xfrm>
            <a:off x="8077486" y="0"/>
            <a:ext cx="4114513" cy="6867940"/>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PT" sz="1800" b="0" i="0" u="none" strike="noStrike" kern="1200" cap="none" spc="0" normalizeH="0" baseline="0" noProof="0">
              <a:ln>
                <a:noFill/>
              </a:ln>
              <a:solidFill>
                <a:prstClr val="white"/>
              </a:solidFill>
              <a:effectLst/>
              <a:highlight>
                <a:srgbClr val="595959"/>
              </a:highlight>
              <a:uLnTx/>
              <a:uFillTx/>
              <a:latin typeface="Calibri" panose="020F0502020204030204"/>
              <a:ea typeface="+mn-ea"/>
              <a:cs typeface="+mn-cs"/>
            </a:endParaRPr>
          </a:p>
        </p:txBody>
      </p:sp>
      <p:sp>
        <p:nvSpPr>
          <p:cNvPr id="20" name="Скругленный прямоугольник 11">
            <a:extLst>
              <a:ext uri="{FF2B5EF4-FFF2-40B4-BE49-F238E27FC236}">
                <a16:creationId xmlns:a16="http://schemas.microsoft.com/office/drawing/2014/main" id="{07D3D0A6-1592-EA42-9002-0783A0B95B6D}"/>
              </a:ext>
            </a:extLst>
          </p:cNvPr>
          <p:cNvSpPr/>
          <p:nvPr/>
        </p:nvSpPr>
        <p:spPr>
          <a:xfrm>
            <a:off x="720000" y="360000"/>
            <a:ext cx="6183720" cy="720000"/>
          </a:xfrm>
          <a:prstGeom prst="roundRect">
            <a:avLst/>
          </a:prstGeom>
          <a:solidFill>
            <a:srgbClr val="F6F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Передача прав собственности</a:t>
            </a:r>
            <a:endParaRPr kumimoji="0" lang="ru-PT" sz="2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22" name="Рисунок 4" descr="Изображение выглядит как игрушка, знак&#10;&#10;Автоматически созданное описание">
            <a:extLst>
              <a:ext uri="{FF2B5EF4-FFF2-40B4-BE49-F238E27FC236}">
                <a16:creationId xmlns:a16="http://schemas.microsoft.com/office/drawing/2014/main" id="{4F56F725-A68D-FE4F-9A7F-623A0A98E4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4160" y="1021760"/>
            <a:ext cx="5369560" cy="5369560"/>
          </a:xfrm>
          <a:prstGeom prst="rect">
            <a:avLst/>
          </a:prstGeom>
        </p:spPr>
      </p:pic>
      <p:sp>
        <p:nvSpPr>
          <p:cNvPr id="23" name="Прямоугольник 9">
            <a:extLst>
              <a:ext uri="{FF2B5EF4-FFF2-40B4-BE49-F238E27FC236}">
                <a16:creationId xmlns:a16="http://schemas.microsoft.com/office/drawing/2014/main" id="{EB15A5A3-6325-B144-94C1-8EC8ABED13C2}"/>
              </a:ext>
            </a:extLst>
          </p:cNvPr>
          <p:cNvSpPr/>
          <p:nvPr/>
        </p:nvSpPr>
        <p:spPr>
          <a:xfrm>
            <a:off x="807720" y="2968021"/>
            <a:ext cx="6096000" cy="258532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4"/>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формируется УПД (универсальный передаточный документ с указанием вида сделки), УКД, </a:t>
            </a:r>
            <a:r>
              <a:rPr kumimoji="0" lang="ru-RU" sz="1800" b="0" i="0" u="none" strike="noStrike" kern="1200" cap="none" spc="0" normalizeH="0" baseline="0" noProof="0" dirty="0" err="1">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УПДи</a:t>
            </a:r>
            <a:r>
              <a:rPr kumimoji="0" lang="en-US"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4"/>
              </a:buBlip>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4"/>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подписывается УКЭП</a:t>
            </a:r>
            <a:r>
              <a:rPr kumimoji="0" lang="en-US"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4"/>
              </a:buBlip>
              <a:tabLst/>
              <a:defRPr/>
            </a:pPr>
            <a:endPar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595959"/>
              </a:buClr>
              <a:buSzTx/>
              <a:buFontTx/>
              <a:buBlip>
                <a:blip r:embed="rId4"/>
              </a:buBlip>
              <a:tabLst/>
              <a:defRPr/>
            </a:pPr>
            <a:r>
              <a:rPr kumimoji="0" lang="ru-RU" sz="18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направляется в информационную систему мониторинга в срок не более 3 рабочих дней со дня отгрузки, но не позднее дня передачи этих товаров легкой промышленности третьим лицам.</a:t>
            </a:r>
          </a:p>
        </p:txBody>
      </p:sp>
      <p:sp>
        <p:nvSpPr>
          <p:cNvPr id="24" name="Прямоугольник 10">
            <a:extLst>
              <a:ext uri="{FF2B5EF4-FFF2-40B4-BE49-F238E27FC236}">
                <a16:creationId xmlns:a16="http://schemas.microsoft.com/office/drawing/2014/main" id="{02C9380F-D225-5248-A68B-CB590095E16D}"/>
              </a:ext>
            </a:extLst>
          </p:cNvPr>
          <p:cNvSpPr/>
          <p:nvPr/>
        </p:nvSpPr>
        <p:spPr>
          <a:xfrm>
            <a:off x="807720" y="1769612"/>
            <a:ext cx="6096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При передаче права собственности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на товары легкой промышленности, а также в рамках договоров комиссии, агентских договоров</a:t>
            </a:r>
            <a:r>
              <a:rPr kumimoji="0" lang="en-US" sz="18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en-US" sz="18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3924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17">
            <a:extLst>
              <a:ext uri="{FF2B5EF4-FFF2-40B4-BE49-F238E27FC236}">
                <a16:creationId xmlns:a16="http://schemas.microsoft.com/office/drawing/2014/main" id="{F780103C-78E0-AA74-4220-540BA31486FE}"/>
              </a:ext>
            </a:extLst>
          </p:cNvPr>
          <p:cNvSpPr/>
          <p:nvPr/>
        </p:nvSpPr>
        <p:spPr>
          <a:xfrm>
            <a:off x="7872000" y="0"/>
            <a:ext cx="4320000" cy="6867940"/>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PT" sz="1800" b="0" i="0" u="none" strike="noStrike" kern="1200" cap="none" spc="0" normalizeH="0" baseline="0" noProof="0">
              <a:ln>
                <a:noFill/>
              </a:ln>
              <a:solidFill>
                <a:srgbClr val="63666A"/>
              </a:solidFill>
              <a:effectLst/>
              <a:highlight>
                <a:srgbClr val="595959"/>
              </a:highligh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FF480D95-64B0-9A40-89CC-C4D9D1CFA727}"/>
              </a:ext>
            </a:extLst>
          </p:cNvPr>
          <p:cNvSpPr/>
          <p:nvPr/>
        </p:nvSpPr>
        <p:spPr>
          <a:xfrm>
            <a:off x="516001" y="1486950"/>
            <a:ext cx="6857763" cy="4683333"/>
          </a:xfrm>
          <a:prstGeom prst="rect">
            <a:avLst/>
          </a:prstGeom>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Обмен с контрагентами, зарегистрированными в ГИС МТ в качестве участников оборота маркируемой продукции</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Участникам оборота маркируемой продукции доступен обмен формализованными документами, содержащими коды маркировки:</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УПД (СЧФДОП, ДОП)</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УКД (КСЧФДИС, ДИС)</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Аннулирование по формату РОСЭУ</a:t>
            </a:r>
            <a:endParaRPr kumimoji="0" lang="ru-RU" sz="1600" b="0" i="1"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 рамках сервиса</a:t>
            </a:r>
            <a:r>
              <a:rPr kumimoji="0" lang="en-US"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невозможен обмен формализованными документами, которые не содержат кодов маркировки</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При работе через </a:t>
            </a:r>
            <a:r>
              <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API </a:t>
            </a: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ЭДО </a:t>
            </a:r>
            <a:r>
              <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lite </a:t>
            </a: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присутствует ограничение на 1000 исходящих документов в год, через веб-интерфейс</a:t>
            </a:r>
            <a:r>
              <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количество документов не ограничивается</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 рамках сервиса</a:t>
            </a:r>
            <a:r>
              <a:rPr kumimoji="0" lang="en-US"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невозможен обмен неформализованными документами </a:t>
            </a: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между участниками</a:t>
            </a:r>
          </a:p>
        </p:txBody>
      </p:sp>
      <p:pic>
        <p:nvPicPr>
          <p:cNvPr id="4" name="Picture 3">
            <a:extLst>
              <a:ext uri="{FF2B5EF4-FFF2-40B4-BE49-F238E27FC236}">
                <a16:creationId xmlns:a16="http://schemas.microsoft.com/office/drawing/2014/main" id="{B772D05A-D697-C64C-B8F5-477286108F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34925" y="1486950"/>
            <a:ext cx="4114512" cy="3884100"/>
          </a:xfrm>
          <a:prstGeom prst="rect">
            <a:avLst/>
          </a:prstGeom>
        </p:spPr>
      </p:pic>
      <p:sp>
        <p:nvSpPr>
          <p:cNvPr id="6" name="Скругленный прямоугольник 8">
            <a:extLst>
              <a:ext uri="{FF2B5EF4-FFF2-40B4-BE49-F238E27FC236}">
                <a16:creationId xmlns:a16="http://schemas.microsoft.com/office/drawing/2014/main" id="{998983E8-3822-2B8C-BC98-1FE9581746DD}"/>
              </a:ext>
            </a:extLst>
          </p:cNvPr>
          <p:cNvSpPr/>
          <p:nvPr/>
        </p:nvSpPr>
        <p:spPr>
          <a:xfrm>
            <a:off x="516000" y="359999"/>
            <a:ext cx="6931722" cy="720000"/>
          </a:xfrm>
          <a:prstGeom prst="roundRect">
            <a:avLst/>
          </a:prstGeom>
          <a:solidFill>
            <a:srgbClr val="F6F52E"/>
          </a:solidFill>
          <a:ln w="12700" cap="flat" cmpd="sng" algn="ctr">
            <a:noFill/>
            <a:prstDash val="solid"/>
            <a:miter lim="800000"/>
          </a:ln>
          <a:effectLst/>
        </p:spPr>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ЭДО </a:t>
            </a:r>
            <a:r>
              <a:rPr kumimoji="0" lang="en-GB"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Lite</a:t>
            </a: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a:t>
            </a:r>
            <a:r>
              <a:rPr kumimoji="0" lang="en-US"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a:t>
            </a: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Условия</a:t>
            </a:r>
            <a:endParaRPr kumimoji="0" lang="en-US"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134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7">
            <a:extLst>
              <a:ext uri="{FF2B5EF4-FFF2-40B4-BE49-F238E27FC236}">
                <a16:creationId xmlns:a16="http://schemas.microsoft.com/office/drawing/2014/main" id="{D2047588-A5EA-6483-DA4E-705919C9C155}"/>
              </a:ext>
            </a:extLst>
          </p:cNvPr>
          <p:cNvSpPr/>
          <p:nvPr/>
        </p:nvSpPr>
        <p:spPr>
          <a:xfrm>
            <a:off x="7872000" y="0"/>
            <a:ext cx="4320000" cy="6867940"/>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PT" sz="1800" b="0" i="0" u="none" strike="noStrike" kern="1200" cap="none" spc="0" normalizeH="0" baseline="0" noProof="0">
              <a:ln>
                <a:noFill/>
              </a:ln>
              <a:solidFill>
                <a:srgbClr val="63666A"/>
              </a:solidFill>
              <a:effectLst/>
              <a:highlight>
                <a:srgbClr val="595959"/>
              </a:highligh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3" name="Рисунок 2">
            <a:extLst>
              <a:ext uri="{FF2B5EF4-FFF2-40B4-BE49-F238E27FC236}">
                <a16:creationId xmlns:a16="http://schemas.microsoft.com/office/drawing/2014/main" id="{77467F7D-05E0-07EC-DC54-DF82B1503E19}"/>
              </a:ext>
            </a:extLst>
          </p:cNvPr>
          <p:cNvPicPr>
            <a:picLocks noChangeAspect="1"/>
          </p:cNvPicPr>
          <p:nvPr/>
        </p:nvPicPr>
        <p:blipFill>
          <a:blip r:embed="rId2"/>
          <a:srcRect/>
          <a:stretch/>
        </p:blipFill>
        <p:spPr>
          <a:xfrm>
            <a:off x="7492329" y="1766130"/>
            <a:ext cx="3867456" cy="3867456"/>
          </a:xfrm>
          <a:prstGeom prst="rect">
            <a:avLst/>
          </a:prstGeom>
        </p:spPr>
      </p:pic>
      <p:sp>
        <p:nvSpPr>
          <p:cNvPr id="12" name="Скругленный прямоугольник 8">
            <a:extLst>
              <a:ext uri="{FF2B5EF4-FFF2-40B4-BE49-F238E27FC236}">
                <a16:creationId xmlns:a16="http://schemas.microsoft.com/office/drawing/2014/main" id="{8E28EABE-F6C0-5A4A-972C-7992916D8559}"/>
              </a:ext>
            </a:extLst>
          </p:cNvPr>
          <p:cNvSpPr/>
          <p:nvPr/>
        </p:nvSpPr>
        <p:spPr>
          <a:xfrm>
            <a:off x="516000" y="1571271"/>
            <a:ext cx="6859486" cy="3016997"/>
          </a:xfrm>
          <a:prstGeom prst="roundRect">
            <a:avLst>
              <a:gd name="adj" fmla="val 275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Статьи 15.12 и 15.12.1 Кодекса РФ об административных правонарушениях</a:t>
            </a:r>
            <a:endPar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just" defTabSz="914400" rtl="0" eaLnBrk="1" fontAlgn="base" latinLnBrk="0" hangingPunct="1">
              <a:lnSpc>
                <a:spcPct val="100000"/>
              </a:lnSpc>
              <a:spcBef>
                <a:spcPts val="1200"/>
              </a:spcBef>
              <a:spcAft>
                <a:spcPts val="0"/>
              </a:spcAft>
              <a:buClr>
                <a:srgbClr val="595959"/>
              </a:buClr>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 случае производства или продажи товаров, в отношении которых установлены требования по маркировке, без соответствующей маркировки </a:t>
            </a:r>
          </a:p>
          <a:p>
            <a:pPr marL="285750" marR="0" lvl="0" indent="-285750" algn="just" defTabSz="914400" rtl="0" eaLnBrk="1" fontAlgn="base" latinLnBrk="0" hangingPunct="1">
              <a:lnSpc>
                <a:spcPct val="100000"/>
              </a:lnSpc>
              <a:spcBef>
                <a:spcPts val="1200"/>
              </a:spcBef>
              <a:spcAft>
                <a:spcPts val="0"/>
              </a:spcAft>
              <a:buClr>
                <a:srgbClr val="595959"/>
              </a:buClr>
              <a:buSzTx/>
              <a:buFont typeface="Arial" panose="020B0604020202020204" pitchFamily="34" charset="0"/>
              <a:buChar char="•"/>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Непредставление сведений и (или) нарушение порядка и сроков представления сведений, предусмотренных правилами маркировки товаров в систему мониторинга за оборотом товаров, подлежащих обязательной маркировке средствами идентификации</a:t>
            </a:r>
          </a:p>
        </p:txBody>
      </p:sp>
      <p:sp>
        <p:nvSpPr>
          <p:cNvPr id="6" name="Скругленный прямоугольник 8">
            <a:extLst>
              <a:ext uri="{FF2B5EF4-FFF2-40B4-BE49-F238E27FC236}">
                <a16:creationId xmlns:a16="http://schemas.microsoft.com/office/drawing/2014/main" id="{F9B24B2C-47B8-DC76-87BD-933418B91E91}"/>
              </a:ext>
            </a:extLst>
          </p:cNvPr>
          <p:cNvSpPr/>
          <p:nvPr/>
        </p:nvSpPr>
        <p:spPr>
          <a:xfrm>
            <a:off x="516000" y="4875288"/>
            <a:ext cx="6859486" cy="1396251"/>
          </a:xfrm>
          <a:prstGeom prst="roundRect">
            <a:avLst>
              <a:gd name="adj" fmla="val 558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Статья 171.1 Уголовного кодекса Российской Федерации</a:t>
            </a:r>
            <a:endPar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ts val="1200"/>
              </a:spcBef>
              <a:spcAft>
                <a:spcPts val="0"/>
              </a:spcAft>
              <a:buClrTx/>
              <a:buSzTx/>
              <a:buFontTx/>
              <a:buNone/>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Производство, приобретение, хранение, перевозка в целях сбыта или сбыт товаров и продукции без маркировки,  - нарушения, совершенные в крупном размере, </a:t>
            </a:r>
          </a:p>
        </p:txBody>
      </p:sp>
      <p:sp>
        <p:nvSpPr>
          <p:cNvPr id="5" name="Скругленный прямоугольник 8">
            <a:extLst>
              <a:ext uri="{FF2B5EF4-FFF2-40B4-BE49-F238E27FC236}">
                <a16:creationId xmlns:a16="http://schemas.microsoft.com/office/drawing/2014/main" id="{663CB39B-783E-9A18-F894-B3D358FCB07C}"/>
              </a:ext>
            </a:extLst>
          </p:cNvPr>
          <p:cNvSpPr/>
          <p:nvPr/>
        </p:nvSpPr>
        <p:spPr>
          <a:xfrm>
            <a:off x="516000" y="359999"/>
            <a:ext cx="6931722" cy="720000"/>
          </a:xfrm>
          <a:prstGeom prst="roundRect">
            <a:avLst/>
          </a:prstGeom>
          <a:solidFill>
            <a:srgbClr val="F6F52E"/>
          </a:solidFill>
          <a:ln w="12700" cap="flat" cmpd="sng" algn="ctr">
            <a:noFill/>
            <a:prstDash val="solid"/>
            <a:miter lim="800000"/>
          </a:ln>
          <a:effectLst/>
        </p:spPr>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Ответственность за несоблюдение правил обязательной маркировки товаров  </a:t>
            </a:r>
            <a:endParaRPr kumimoji="0" lang="ru-PT" sz="2000" b="1" i="0" u="none" strike="noStrike" kern="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627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Скругленный прямоугольник 8">
            <a:extLst>
              <a:ext uri="{FF2B5EF4-FFF2-40B4-BE49-F238E27FC236}">
                <a16:creationId xmlns:a16="http://schemas.microsoft.com/office/drawing/2014/main" id="{DD58872C-E923-D844-B2AB-B44979C3BCF6}"/>
              </a:ext>
            </a:extLst>
          </p:cNvPr>
          <p:cNvSpPr/>
          <p:nvPr/>
        </p:nvSpPr>
        <p:spPr>
          <a:xfrm>
            <a:off x="336000" y="3907939"/>
            <a:ext cx="11520000" cy="2777061"/>
          </a:xfrm>
          <a:prstGeom prst="roundRect">
            <a:avLst>
              <a:gd name="adj" fmla="val 5144"/>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PT" sz="24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Объект 2" hidden="1">
            <a:extLst>
              <a:ext uri="{FF2B5EF4-FFF2-40B4-BE49-F238E27FC236}">
                <a16:creationId xmlns:a16="http://schemas.microsoft.com/office/drawing/2014/main" id="{AFCB3B52-1DEC-4006-AF31-033E74C9226D}"/>
              </a:ext>
            </a:extLst>
          </p:cNvPr>
          <p:cNvGraphicFramePr>
            <a:graphicFrameLocks noChangeAspect="1"/>
          </p:cNvGraphicFramePr>
          <p:nvPr>
            <p:custDataLst>
              <p:tags r:id="rId2"/>
            </p:custDataLst>
          </p:nvPr>
        </p:nvGraphicFramePr>
        <p:xfrm>
          <a:off x="17466" y="1621"/>
          <a:ext cx="1621" cy="1621"/>
        </p:xfrm>
        <a:graphic>
          <a:graphicData uri="http://schemas.openxmlformats.org/presentationml/2006/ole">
            <mc:AlternateContent xmlns:mc="http://schemas.openxmlformats.org/markup-compatibility/2006">
              <mc:Choice xmlns:v="urn:schemas-microsoft-com:vml" Requires="v">
                <p:oleObj spid="_x0000_s3082" name="think-cell Slide" r:id="rId5" imgW="360" imgH="360" progId="">
                  <p:embed/>
                </p:oleObj>
              </mc:Choice>
              <mc:Fallback>
                <p:oleObj name="think-cell Slide" r:id="rId5" imgW="360" imgH="360" progId="">
                  <p:embed/>
                  <p:pic>
                    <p:nvPicPr>
                      <p:cNvPr id="3" name="Объект 2" hidden="1">
                        <a:extLst>
                          <a:ext uri="{FF2B5EF4-FFF2-40B4-BE49-F238E27FC236}">
                            <a16:creationId xmlns:a16="http://schemas.microsoft.com/office/drawing/2014/main" id="{AFCB3B52-1DEC-4006-AF31-033E74C922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6" y="1621"/>
                        <a:ext cx="1621" cy="1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ямоугольник 3" hidden="1">
            <a:extLst>
              <a:ext uri="{FF2B5EF4-FFF2-40B4-BE49-F238E27FC236}">
                <a16:creationId xmlns:a16="http://schemas.microsoft.com/office/drawing/2014/main" id="{7BD063C1-0254-4038-BBAB-D5E42DD296DD}"/>
              </a:ext>
            </a:extLst>
          </p:cNvPr>
          <p:cNvSpPr/>
          <p:nvPr>
            <p:custDataLst>
              <p:tags r:id="rId3"/>
            </p:custDataLst>
          </p:nvPr>
        </p:nvSpPr>
        <p:spPr>
          <a:xfrm>
            <a:off x="15845" y="0"/>
            <a:ext cx="162051" cy="162051"/>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ru-RU" sz="2400" b="0" i="0" u="none" strike="noStrike" kern="1200" cap="none" spc="0" normalizeH="0" baseline="0" noProof="0" dirty="0">
              <a:ln>
                <a:noFill/>
              </a:ln>
              <a:solidFill>
                <a:srgbClr val="FFFFFF"/>
              </a:solidFill>
              <a:effectLst/>
              <a:uLnTx/>
              <a:uFillTx/>
              <a:latin typeface="PT Sans Caption" panose="020B0603020203020204" pitchFamily="34" charset="-52"/>
              <a:ea typeface="+mn-ea"/>
              <a:cs typeface="+mn-cs"/>
              <a:sym typeface="PT Sans Caption" panose="020B0603020203020204" pitchFamily="34" charset="-52"/>
            </a:endParaRPr>
          </a:p>
        </p:txBody>
      </p:sp>
      <p:cxnSp>
        <p:nvCxnSpPr>
          <p:cNvPr id="20" name="Straight Arrow Connector 19">
            <a:extLst>
              <a:ext uri="{FF2B5EF4-FFF2-40B4-BE49-F238E27FC236}">
                <a16:creationId xmlns:a16="http://schemas.microsoft.com/office/drawing/2014/main" id="{715B05AA-6450-3542-871C-A4DF79E3AE58}"/>
              </a:ext>
            </a:extLst>
          </p:cNvPr>
          <p:cNvCxnSpPr>
            <a:cxnSpLocks/>
            <a:stCxn id="11" idx="6"/>
          </p:cNvCxnSpPr>
          <p:nvPr/>
        </p:nvCxnSpPr>
        <p:spPr>
          <a:xfrm>
            <a:off x="1020750" y="5438271"/>
            <a:ext cx="5679991" cy="0"/>
          </a:xfrm>
          <a:prstGeom prst="straightConnector1">
            <a:avLst/>
          </a:prstGeom>
          <a:ln w="254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464F60B-411E-5740-BB96-A5FE6017E970}"/>
              </a:ext>
            </a:extLst>
          </p:cNvPr>
          <p:cNvSpPr txBox="1"/>
          <p:nvPr/>
        </p:nvSpPr>
        <p:spPr>
          <a:xfrm flipH="1">
            <a:off x="844643" y="5712900"/>
            <a:ext cx="1980000" cy="769441"/>
          </a:xfrm>
          <a:prstGeom prst="rect">
            <a:avLst/>
          </a:prstGeom>
          <a:noFill/>
        </p:spPr>
        <p:txBody>
          <a:bodyPr wrap="square" lIns="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Зарегистрируйтесь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в Честном сообществе: </a:t>
            </a:r>
            <a:r>
              <a:rPr kumimoji="0" lang="en-US" sz="12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1" i="0" u="none" strike="noStrike" kern="1200" cap="none" spc="0" normalizeH="0" baseline="0" noProof="0" dirty="0" err="1">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markirovka.ru</a:t>
            </a:r>
            <a:endParaRPr kumimoji="0" lang="ru-RU" sz="1200" b="1" i="0" u="none" strike="noStrike" kern="120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E5209D13-96C7-BB49-89BD-50346FA1E777}"/>
              </a:ext>
            </a:extLst>
          </p:cNvPr>
          <p:cNvSpPr txBox="1"/>
          <p:nvPr/>
        </p:nvSpPr>
        <p:spPr>
          <a:xfrm flipH="1">
            <a:off x="2872675" y="5712900"/>
            <a:ext cx="1980000" cy="461665"/>
          </a:xfrm>
          <a:prstGeom prst="rect">
            <a:avLst/>
          </a:prstGeom>
          <a:noFill/>
        </p:spPr>
        <p:txBody>
          <a:bodyPr wrap="square" lIns="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Заполните профиль участника</a:t>
            </a:r>
          </a:p>
        </p:txBody>
      </p:sp>
      <p:sp>
        <p:nvSpPr>
          <p:cNvPr id="62" name="TextBox 61">
            <a:extLst>
              <a:ext uri="{FF2B5EF4-FFF2-40B4-BE49-F238E27FC236}">
                <a16:creationId xmlns:a16="http://schemas.microsoft.com/office/drawing/2014/main" id="{98BFCEEE-476A-FE46-A73F-D606ECC73C38}"/>
              </a:ext>
            </a:extLst>
          </p:cNvPr>
          <p:cNvSpPr txBox="1"/>
          <p:nvPr/>
        </p:nvSpPr>
        <p:spPr>
          <a:xfrm flipH="1">
            <a:off x="5083855" y="5712900"/>
            <a:ext cx="2304557" cy="646331"/>
          </a:xfrm>
          <a:prstGeom prst="rect">
            <a:avLst/>
          </a:prstGeom>
          <a:noFill/>
        </p:spPr>
        <p:txBody>
          <a:bodyPr wrap="square" lIns="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Задавайте вопросы и делитесь опытом с участниками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в режиме онлайн!</a:t>
            </a:r>
          </a:p>
        </p:txBody>
      </p:sp>
      <p:pic>
        <p:nvPicPr>
          <p:cNvPr id="10" name="Picture 9">
            <a:extLst>
              <a:ext uri="{FF2B5EF4-FFF2-40B4-BE49-F238E27FC236}">
                <a16:creationId xmlns:a16="http://schemas.microsoft.com/office/drawing/2014/main" id="{9B086D0F-F1B6-E448-B4E3-FE99ABF3E21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44645" y="4619965"/>
            <a:ext cx="540000" cy="540000"/>
          </a:xfrm>
          <a:prstGeom prst="rect">
            <a:avLst/>
          </a:prstGeom>
        </p:spPr>
      </p:pic>
      <p:sp>
        <p:nvSpPr>
          <p:cNvPr id="11" name="Oval 10">
            <a:extLst>
              <a:ext uri="{FF2B5EF4-FFF2-40B4-BE49-F238E27FC236}">
                <a16:creationId xmlns:a16="http://schemas.microsoft.com/office/drawing/2014/main" id="{E9E0A130-EAB9-C74A-BBE5-64F89F04056F}"/>
              </a:ext>
            </a:extLst>
          </p:cNvPr>
          <p:cNvSpPr>
            <a:spLocks noChangeAspect="1"/>
          </p:cNvSpPr>
          <p:nvPr/>
        </p:nvSpPr>
        <p:spPr>
          <a:xfrm>
            <a:off x="660750" y="5258271"/>
            <a:ext cx="360000" cy="360000"/>
          </a:xfrm>
          <a:prstGeom prst="ellipse">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63" name="Picture 62">
            <a:extLst>
              <a:ext uri="{FF2B5EF4-FFF2-40B4-BE49-F238E27FC236}">
                <a16:creationId xmlns:a16="http://schemas.microsoft.com/office/drawing/2014/main" id="{0E4738E5-B468-DB43-8BB8-5852226636E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2872675" y="4619965"/>
            <a:ext cx="540000" cy="540000"/>
          </a:xfrm>
          <a:prstGeom prst="rect">
            <a:avLst/>
          </a:prstGeom>
        </p:spPr>
      </p:pic>
      <p:sp>
        <p:nvSpPr>
          <p:cNvPr id="65" name="Oval 64">
            <a:extLst>
              <a:ext uri="{FF2B5EF4-FFF2-40B4-BE49-F238E27FC236}">
                <a16:creationId xmlns:a16="http://schemas.microsoft.com/office/drawing/2014/main" id="{E71BA2B4-F792-C245-A730-B7CD69D49D9D}"/>
              </a:ext>
            </a:extLst>
          </p:cNvPr>
          <p:cNvSpPr>
            <a:spLocks noChangeAspect="1"/>
          </p:cNvSpPr>
          <p:nvPr/>
        </p:nvSpPr>
        <p:spPr>
          <a:xfrm>
            <a:off x="2733723" y="5258271"/>
            <a:ext cx="360000" cy="360000"/>
          </a:xfrm>
          <a:prstGeom prst="ellipse">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2</a:t>
            </a:r>
            <a:endParaRPr kumimoji="0" lang="en-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64" name="Picture 63">
            <a:extLst>
              <a:ext uri="{FF2B5EF4-FFF2-40B4-BE49-F238E27FC236}">
                <a16:creationId xmlns:a16="http://schemas.microsoft.com/office/drawing/2014/main" id="{3C7EDBD5-0058-8C46-8D44-5D941433718E}"/>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5063356" y="4619965"/>
            <a:ext cx="540000" cy="540000"/>
          </a:xfrm>
          <a:prstGeom prst="rect">
            <a:avLst/>
          </a:prstGeom>
        </p:spPr>
      </p:pic>
      <p:sp>
        <p:nvSpPr>
          <p:cNvPr id="66" name="Oval 65">
            <a:extLst>
              <a:ext uri="{FF2B5EF4-FFF2-40B4-BE49-F238E27FC236}">
                <a16:creationId xmlns:a16="http://schemas.microsoft.com/office/drawing/2014/main" id="{DEC37EDB-EEE9-5D4F-B810-8C9D567CA8A6}"/>
              </a:ext>
            </a:extLst>
          </p:cNvPr>
          <p:cNvSpPr>
            <a:spLocks noChangeAspect="1"/>
          </p:cNvSpPr>
          <p:nvPr/>
        </p:nvSpPr>
        <p:spPr>
          <a:xfrm>
            <a:off x="4879024" y="5258271"/>
            <a:ext cx="360000" cy="360000"/>
          </a:xfrm>
          <a:prstGeom prst="ellipse">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3</a:t>
            </a:r>
            <a:endParaRPr kumimoji="0" lang="en-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 name="Rectangle 86">
            <a:extLst>
              <a:ext uri="{FF2B5EF4-FFF2-40B4-BE49-F238E27FC236}">
                <a16:creationId xmlns:a16="http://schemas.microsoft.com/office/drawing/2014/main" id="{5AD47007-C793-F34F-B8C3-6BBB4292372C}"/>
              </a:ext>
            </a:extLst>
          </p:cNvPr>
          <p:cNvSpPr/>
          <p:nvPr/>
        </p:nvSpPr>
        <p:spPr>
          <a:xfrm>
            <a:off x="535295" y="3274581"/>
            <a:ext cx="2839029" cy="369332"/>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Можно найти ответ на любой возникающий вопрос по маркировке</a:t>
            </a:r>
          </a:p>
        </p:txBody>
      </p:sp>
      <p:pic>
        <p:nvPicPr>
          <p:cNvPr id="49" name="Picture 48">
            <a:extLst>
              <a:ext uri="{FF2B5EF4-FFF2-40B4-BE49-F238E27FC236}">
                <a16:creationId xmlns:a16="http://schemas.microsoft.com/office/drawing/2014/main" id="{D4EFE7BC-D1DA-404E-9EA2-FB4E214230E3}"/>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35295" y="2529628"/>
            <a:ext cx="540000" cy="540000"/>
          </a:xfrm>
          <a:prstGeom prst="rect">
            <a:avLst/>
          </a:prstGeom>
        </p:spPr>
      </p:pic>
      <p:cxnSp>
        <p:nvCxnSpPr>
          <p:cNvPr id="35" name="Straight Connector 34">
            <a:extLst>
              <a:ext uri="{FF2B5EF4-FFF2-40B4-BE49-F238E27FC236}">
                <a16:creationId xmlns:a16="http://schemas.microsoft.com/office/drawing/2014/main" id="{C1F4C364-797A-9043-AAFC-7CC39BF30EA7}"/>
              </a:ext>
            </a:extLst>
          </p:cNvPr>
          <p:cNvCxnSpPr>
            <a:cxnSpLocks/>
          </p:cNvCxnSpPr>
          <p:nvPr/>
        </p:nvCxnSpPr>
        <p:spPr>
          <a:xfrm rot="5400000">
            <a:off x="805035" y="2925480"/>
            <a:ext cx="0" cy="539480"/>
          </a:xfrm>
          <a:prstGeom prst="line">
            <a:avLst/>
          </a:prstGeom>
          <a:ln w="50800">
            <a:solidFill>
              <a:srgbClr val="F6F42E"/>
            </a:solidFill>
          </a:ln>
        </p:spPr>
        <p:style>
          <a:lnRef idx="1">
            <a:schemeClr val="accent1"/>
          </a:lnRef>
          <a:fillRef idx="0">
            <a:schemeClr val="accent1"/>
          </a:fillRef>
          <a:effectRef idx="0">
            <a:schemeClr val="accent1"/>
          </a:effectRef>
          <a:fontRef idx="minor">
            <a:schemeClr val="tx1"/>
          </a:fontRef>
        </p:style>
      </p:cxnSp>
      <p:sp>
        <p:nvSpPr>
          <p:cNvPr id="36" name="Rectangle 86">
            <a:extLst>
              <a:ext uri="{FF2B5EF4-FFF2-40B4-BE49-F238E27FC236}">
                <a16:creationId xmlns:a16="http://schemas.microsoft.com/office/drawing/2014/main" id="{66FE6121-7113-5B40-A3E8-AC84EA81812B}"/>
              </a:ext>
            </a:extLst>
          </p:cNvPr>
          <p:cNvSpPr/>
          <p:nvPr/>
        </p:nvSpPr>
        <p:spPr>
          <a:xfrm>
            <a:off x="4055413" y="3274581"/>
            <a:ext cx="3095886" cy="553998"/>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Любой участник платформы может задать вопрос, поделиться опытом или выступить с предложением</a:t>
            </a:r>
          </a:p>
        </p:txBody>
      </p:sp>
      <p:pic>
        <p:nvPicPr>
          <p:cNvPr id="37" name="Picture 36">
            <a:extLst>
              <a:ext uri="{FF2B5EF4-FFF2-40B4-BE49-F238E27FC236}">
                <a16:creationId xmlns:a16="http://schemas.microsoft.com/office/drawing/2014/main" id="{FE2B25BF-CDCA-054B-8B92-33F42077A610}"/>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4055413" y="2530148"/>
            <a:ext cx="540000" cy="539480"/>
          </a:xfrm>
          <a:prstGeom prst="rect">
            <a:avLst/>
          </a:prstGeom>
        </p:spPr>
      </p:pic>
      <p:cxnSp>
        <p:nvCxnSpPr>
          <p:cNvPr id="45" name="Straight Connector 44">
            <a:extLst>
              <a:ext uri="{FF2B5EF4-FFF2-40B4-BE49-F238E27FC236}">
                <a16:creationId xmlns:a16="http://schemas.microsoft.com/office/drawing/2014/main" id="{75C82768-EC3F-D54D-9E1A-7BB0BA757DAB}"/>
              </a:ext>
            </a:extLst>
          </p:cNvPr>
          <p:cNvCxnSpPr>
            <a:cxnSpLocks/>
          </p:cNvCxnSpPr>
          <p:nvPr/>
        </p:nvCxnSpPr>
        <p:spPr>
          <a:xfrm rot="5400000">
            <a:off x="4325153" y="2925480"/>
            <a:ext cx="0" cy="539480"/>
          </a:xfrm>
          <a:prstGeom prst="line">
            <a:avLst/>
          </a:prstGeom>
          <a:ln w="50800">
            <a:solidFill>
              <a:srgbClr val="F6F42E"/>
            </a:solidFill>
          </a:ln>
        </p:spPr>
        <p:style>
          <a:lnRef idx="1">
            <a:schemeClr val="accent1"/>
          </a:lnRef>
          <a:fillRef idx="0">
            <a:schemeClr val="accent1"/>
          </a:fillRef>
          <a:effectRef idx="0">
            <a:schemeClr val="accent1"/>
          </a:effectRef>
          <a:fontRef idx="minor">
            <a:schemeClr val="tx1"/>
          </a:fontRef>
        </p:style>
      </p:cxnSp>
      <p:sp>
        <p:nvSpPr>
          <p:cNvPr id="59" name="Rectangle 86">
            <a:extLst>
              <a:ext uri="{FF2B5EF4-FFF2-40B4-BE49-F238E27FC236}">
                <a16:creationId xmlns:a16="http://schemas.microsoft.com/office/drawing/2014/main" id="{EC5D1124-645A-6A46-BA62-B33EE046063C}"/>
              </a:ext>
            </a:extLst>
          </p:cNvPr>
          <p:cNvSpPr/>
          <p:nvPr/>
        </p:nvSpPr>
        <p:spPr>
          <a:xfrm>
            <a:off x="535296" y="1955961"/>
            <a:ext cx="3195368" cy="369332"/>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Общение и взаимопомощь между бизнесом и интеграторами в режиме онлайн</a:t>
            </a:r>
            <a:endParaRPr kumimoji="0" lang="en-US" sz="12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cxnSp>
        <p:nvCxnSpPr>
          <p:cNvPr id="70" name="Straight Connector 69">
            <a:extLst>
              <a:ext uri="{FF2B5EF4-FFF2-40B4-BE49-F238E27FC236}">
                <a16:creationId xmlns:a16="http://schemas.microsoft.com/office/drawing/2014/main" id="{DE417309-21E4-6A41-9BDF-0218C28F85B2}"/>
              </a:ext>
            </a:extLst>
          </p:cNvPr>
          <p:cNvCxnSpPr>
            <a:cxnSpLocks/>
          </p:cNvCxnSpPr>
          <p:nvPr/>
        </p:nvCxnSpPr>
        <p:spPr>
          <a:xfrm rot="5400000">
            <a:off x="805035" y="1606860"/>
            <a:ext cx="0" cy="539480"/>
          </a:xfrm>
          <a:prstGeom prst="line">
            <a:avLst/>
          </a:prstGeom>
          <a:ln w="50800">
            <a:solidFill>
              <a:srgbClr val="F6F42E"/>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9DB51EFB-0D27-7449-8393-71C169A2A1D7}"/>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535295" y="1211008"/>
            <a:ext cx="540000" cy="540000"/>
          </a:xfrm>
          <a:prstGeom prst="rect">
            <a:avLst/>
          </a:prstGeom>
        </p:spPr>
      </p:pic>
      <p:grpSp>
        <p:nvGrpSpPr>
          <p:cNvPr id="7" name="Group 6">
            <a:extLst>
              <a:ext uri="{FF2B5EF4-FFF2-40B4-BE49-F238E27FC236}">
                <a16:creationId xmlns:a16="http://schemas.microsoft.com/office/drawing/2014/main" id="{9F3C5C6D-F30B-F365-C7C4-E42815C66318}"/>
              </a:ext>
            </a:extLst>
          </p:cNvPr>
          <p:cNvGrpSpPr/>
          <p:nvPr/>
        </p:nvGrpSpPr>
        <p:grpSpPr>
          <a:xfrm>
            <a:off x="4055413" y="1211008"/>
            <a:ext cx="3130145" cy="1114285"/>
            <a:chOff x="3570596" y="1211008"/>
            <a:chExt cx="3130145" cy="1114285"/>
          </a:xfrm>
        </p:grpSpPr>
        <p:sp>
          <p:nvSpPr>
            <p:cNvPr id="72" name="Rectangle 86">
              <a:extLst>
                <a:ext uri="{FF2B5EF4-FFF2-40B4-BE49-F238E27FC236}">
                  <a16:creationId xmlns:a16="http://schemas.microsoft.com/office/drawing/2014/main" id="{C9332124-0B60-544E-895D-F5BB466A6964}"/>
                </a:ext>
              </a:extLst>
            </p:cNvPr>
            <p:cNvSpPr/>
            <p:nvPr/>
          </p:nvSpPr>
          <p:spPr>
            <a:xfrm>
              <a:off x="3570596" y="1955961"/>
              <a:ext cx="3130145" cy="369332"/>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Удобная база знаний, каталог интеграторов и база технических решений</a:t>
              </a:r>
            </a:p>
          </p:txBody>
        </p:sp>
        <p:cxnSp>
          <p:nvCxnSpPr>
            <p:cNvPr id="73" name="Straight Connector 72">
              <a:extLst>
                <a:ext uri="{FF2B5EF4-FFF2-40B4-BE49-F238E27FC236}">
                  <a16:creationId xmlns:a16="http://schemas.microsoft.com/office/drawing/2014/main" id="{A02013FF-7BC2-5D47-B5BB-1E1110C97285}"/>
                </a:ext>
              </a:extLst>
            </p:cNvPr>
            <p:cNvCxnSpPr>
              <a:cxnSpLocks/>
            </p:cNvCxnSpPr>
            <p:nvPr/>
          </p:nvCxnSpPr>
          <p:spPr>
            <a:xfrm rot="5400000">
              <a:off x="3840336" y="1606860"/>
              <a:ext cx="0" cy="539480"/>
            </a:xfrm>
            <a:prstGeom prst="line">
              <a:avLst/>
            </a:prstGeom>
            <a:ln w="50800">
              <a:solidFill>
                <a:srgbClr val="F6F42E"/>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544D7B0F-55C6-744A-B061-342F816E18FD}"/>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3570596" y="1211008"/>
              <a:ext cx="540000" cy="540000"/>
            </a:xfrm>
            <a:prstGeom prst="rect">
              <a:avLst/>
            </a:prstGeom>
          </p:spPr>
        </p:pic>
      </p:gr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37628C28-12FD-5ADE-8F2A-477942494E08}"/>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619592" y="1190121"/>
            <a:ext cx="3999949" cy="5196742"/>
          </a:xfrm>
          <a:prstGeom prst="rect">
            <a:avLst/>
          </a:prstGeom>
          <a:effectLst>
            <a:outerShdw blurRad="127000" algn="ctr" rotWithShape="0">
              <a:prstClr val="black">
                <a:alpha val="20000"/>
              </a:prstClr>
            </a:outerShdw>
          </a:effectLst>
        </p:spPr>
      </p:pic>
      <p:sp>
        <p:nvSpPr>
          <p:cNvPr id="12" name="TextBox 11">
            <a:extLst>
              <a:ext uri="{FF2B5EF4-FFF2-40B4-BE49-F238E27FC236}">
                <a16:creationId xmlns:a16="http://schemas.microsoft.com/office/drawing/2014/main" id="{93001C10-7378-BB8C-965E-F24658C4A559}"/>
              </a:ext>
            </a:extLst>
          </p:cNvPr>
          <p:cNvSpPr txBox="1"/>
          <p:nvPr/>
        </p:nvSpPr>
        <p:spPr>
          <a:xfrm>
            <a:off x="535295" y="4064199"/>
            <a:ext cx="7026254" cy="338554"/>
          </a:xfrm>
          <a:prstGeom prst="rect">
            <a:avLst/>
          </a:prstGeom>
          <a:noFill/>
        </p:spPr>
        <p:txBody>
          <a:bodyPr wrap="square" l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6F52E"/>
                </a:solidFill>
                <a:effectLst/>
                <a:uLnTx/>
                <a:uFillTx/>
                <a:latin typeface="Segoe UI" panose="020B0502040204020203" pitchFamily="34" charset="0"/>
                <a:ea typeface="Segoe UI" panose="020B0502040204020203" pitchFamily="34" charset="0"/>
                <a:cs typeface="Segoe UI" panose="020B0502040204020203" pitchFamily="34" charset="0"/>
              </a:rPr>
              <a:t>Мы улучшили Честное Сообщество!</a:t>
            </a:r>
            <a:r>
              <a:rPr kumimoji="0" lang="en-US" sz="1600" b="1" i="0" u="none" strike="noStrike" kern="1200" cap="none" spc="0" normalizeH="0" baseline="0" noProof="0" dirty="0">
                <a:ln>
                  <a:noFill/>
                </a:ln>
                <a:solidFill>
                  <a:srgbClr val="F6F52E"/>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600" b="1" i="0" u="none" strike="noStrike" kern="1200" cap="none" spc="0" normalizeH="0" baseline="0" noProof="0" dirty="0">
                <a:ln>
                  <a:noFill/>
                </a:ln>
                <a:solidFill>
                  <a:srgbClr val="F6F52E"/>
                </a:solidFill>
                <a:effectLst/>
                <a:uLnTx/>
                <a:uFillTx/>
                <a:latin typeface="Segoe UI" panose="020B0502040204020203" pitchFamily="34" charset="0"/>
                <a:ea typeface="Segoe UI" panose="020B0502040204020203" pitchFamily="34" charset="0"/>
                <a:cs typeface="Segoe UI" panose="020B0502040204020203" pitchFamily="34" charset="0"/>
              </a:rPr>
              <a:t>Проще. Быстрее. Качественнее!</a:t>
            </a:r>
          </a:p>
        </p:txBody>
      </p:sp>
      <p:sp>
        <p:nvSpPr>
          <p:cNvPr id="2" name="Скругленный прямоугольник 8">
            <a:extLst>
              <a:ext uri="{FF2B5EF4-FFF2-40B4-BE49-F238E27FC236}">
                <a16:creationId xmlns:a16="http://schemas.microsoft.com/office/drawing/2014/main" id="{F560EEF4-2517-53AC-B67D-A956AA2A995A}"/>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«Честное сообщество» – новое единое пространство «Честного Знака»</a:t>
            </a:r>
            <a:endParaRPr kumimoji="0" lang="ru-PT"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15702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A0F4E03-5901-8049-B251-E968D4B20A8F}"/>
              </a:ext>
            </a:extLst>
          </p:cNvPr>
          <p:cNvPicPr>
            <a:picLocks noChangeAspect="1"/>
          </p:cNvPicPr>
          <p:nvPr/>
        </p:nvPicPr>
        <p:blipFill>
          <a:blip r:embed="rId2"/>
          <a:stretch>
            <a:fillRect/>
          </a:stretch>
        </p:blipFill>
        <p:spPr>
          <a:xfrm>
            <a:off x="1331634" y="4110509"/>
            <a:ext cx="6087600" cy="2761386"/>
          </a:xfrm>
          <a:prstGeom prst="rect">
            <a:avLst/>
          </a:prstGeom>
        </p:spPr>
      </p:pic>
      <p:cxnSp>
        <p:nvCxnSpPr>
          <p:cNvPr id="102" name="Прямая со стрелкой 102">
            <a:extLst>
              <a:ext uri="{FF2B5EF4-FFF2-40B4-BE49-F238E27FC236}">
                <a16:creationId xmlns:a16="http://schemas.microsoft.com/office/drawing/2014/main" id="{F6EEC161-2C82-FC45-9A34-E3A3CF94D84D}"/>
              </a:ext>
            </a:extLst>
          </p:cNvPr>
          <p:cNvCxnSpPr>
            <a:cxnSpLocks/>
            <a:stCxn id="92" idx="2"/>
            <a:endCxn id="96" idx="0"/>
          </p:cNvCxnSpPr>
          <p:nvPr/>
        </p:nvCxnSpPr>
        <p:spPr>
          <a:xfrm flipH="1">
            <a:off x="8186160" y="2370751"/>
            <a:ext cx="1" cy="3516031"/>
          </a:xfrm>
          <a:prstGeom prst="straightConnector1">
            <a:avLst/>
          </a:prstGeom>
          <a:ln w="25400">
            <a:solidFill>
              <a:srgbClr val="6D6E7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6" name="Скругленный прямоугольник 32">
            <a:extLst>
              <a:ext uri="{FF2B5EF4-FFF2-40B4-BE49-F238E27FC236}">
                <a16:creationId xmlns:a16="http://schemas.microsoft.com/office/drawing/2014/main" id="{4AE7D04B-2295-1D44-9CB1-F11447EF8CCE}"/>
              </a:ext>
            </a:extLst>
          </p:cNvPr>
          <p:cNvSpPr/>
          <p:nvPr/>
        </p:nvSpPr>
        <p:spPr>
          <a:xfrm>
            <a:off x="3098777" y="1825232"/>
            <a:ext cx="4108564" cy="545469"/>
          </a:xfrm>
          <a:prstGeom prst="round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bg-BG" sz="1600" b="1" dirty="0" err="1">
                <a:solidFill>
                  <a:schemeClr val="bg1"/>
                </a:solidFill>
                <a:latin typeface="Segoe UI" panose="020B0502040204020203" pitchFamily="34" charset="0"/>
                <a:cs typeface="Segoe UI" panose="020B0502040204020203" pitchFamily="34" charset="0"/>
                <a:sym typeface="PT Sans Caption" panose="020B0603020203020204" pitchFamily="34" charset="0"/>
              </a:rPr>
              <a:t>Национальная</a:t>
            </a:r>
            <a:r>
              <a:rPr lang="bg-BG" sz="1600" b="1" dirty="0">
                <a:solidFill>
                  <a:schemeClr val="bg1"/>
                </a:solidFill>
                <a:latin typeface="Segoe UI" panose="020B0502040204020203" pitchFamily="34" charset="0"/>
                <a:cs typeface="Segoe UI" panose="020B0502040204020203" pitchFamily="34" charset="0"/>
                <a:sym typeface="PT Sans Caption" panose="020B0603020203020204" pitchFamily="34" charset="0"/>
              </a:rPr>
              <a:t> система </a:t>
            </a:r>
            <a:r>
              <a:rPr lang="bg-BG" sz="1600" b="1" dirty="0" err="1">
                <a:solidFill>
                  <a:schemeClr val="bg1"/>
                </a:solidFill>
                <a:latin typeface="Segoe UI" panose="020B0502040204020203" pitchFamily="34" charset="0"/>
                <a:cs typeface="Segoe UI" panose="020B0502040204020203" pitchFamily="34" charset="0"/>
                <a:sym typeface="PT Sans Caption" panose="020B0603020203020204" pitchFamily="34" charset="0"/>
              </a:rPr>
              <a:t>цифровой</a:t>
            </a:r>
            <a:r>
              <a:rPr lang="bg-BG" sz="1600" b="1" dirty="0">
                <a:solidFill>
                  <a:schemeClr val="bg1"/>
                </a:solidFill>
                <a:latin typeface="Segoe UI" panose="020B0502040204020203" pitchFamily="34" charset="0"/>
                <a:cs typeface="Segoe UI" panose="020B0502040204020203" pitchFamily="34" charset="0"/>
                <a:sym typeface="PT Sans Caption" panose="020B0603020203020204" pitchFamily="34" charset="0"/>
              </a:rPr>
              <a:t> маркировки </a:t>
            </a:r>
            <a:r>
              <a:rPr lang="bg-BG" sz="1600" b="1" dirty="0" err="1">
                <a:solidFill>
                  <a:schemeClr val="bg1"/>
                </a:solidFill>
                <a:latin typeface="Segoe UI" panose="020B0502040204020203" pitchFamily="34" charset="0"/>
                <a:cs typeface="Segoe UI" panose="020B0502040204020203" pitchFamily="34" charset="0"/>
                <a:sym typeface="PT Sans Caption" panose="020B0603020203020204" pitchFamily="34" charset="0"/>
              </a:rPr>
              <a:t>Честный</a:t>
            </a:r>
            <a:r>
              <a:rPr lang="bg-BG" sz="1600" b="1" dirty="0">
                <a:solidFill>
                  <a:schemeClr val="bg1"/>
                </a:solidFill>
                <a:latin typeface="Segoe UI" panose="020B0502040204020203" pitchFamily="34" charset="0"/>
                <a:cs typeface="Segoe UI" panose="020B0502040204020203" pitchFamily="34" charset="0"/>
                <a:sym typeface="PT Sans Caption" panose="020B0603020203020204" pitchFamily="34" charset="0"/>
              </a:rPr>
              <a:t> ЗНАК</a:t>
            </a:r>
          </a:p>
        </p:txBody>
      </p:sp>
      <p:sp>
        <p:nvSpPr>
          <p:cNvPr id="58" name="Скругленный прямоугольник 32">
            <a:extLst>
              <a:ext uri="{FF2B5EF4-FFF2-40B4-BE49-F238E27FC236}">
                <a16:creationId xmlns:a16="http://schemas.microsoft.com/office/drawing/2014/main" id="{30AB0101-8EC0-AB43-BDDA-3475FD404FA1}"/>
              </a:ext>
            </a:extLst>
          </p:cNvPr>
          <p:cNvSpPr/>
          <p:nvPr/>
        </p:nvSpPr>
        <p:spPr>
          <a:xfrm>
            <a:off x="516000" y="360167"/>
            <a:ext cx="11160000" cy="90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ru-RU" sz="2800" b="1" dirty="0">
                <a:solidFill>
                  <a:srgbClr val="6D6E71"/>
                </a:solidFill>
                <a:highlight>
                  <a:srgbClr val="FFFF00"/>
                </a:highlight>
                <a:cs typeface="Segoe UI" panose="020B0502040204020203" pitchFamily="34" charset="0"/>
              </a:rPr>
              <a:t>Цифровая маркировка и прослеживаемость</a:t>
            </a:r>
            <a:br>
              <a:rPr lang="ru-RU" sz="2800" b="1" dirty="0">
                <a:solidFill>
                  <a:srgbClr val="6D6E71"/>
                </a:solidFill>
                <a:highlight>
                  <a:srgbClr val="FFFF00"/>
                </a:highlight>
                <a:cs typeface="Segoe UI" panose="020B0502040204020203" pitchFamily="34" charset="0"/>
              </a:rPr>
            </a:br>
            <a:r>
              <a:rPr lang="ru-RU" sz="2800" b="1" dirty="0">
                <a:solidFill>
                  <a:srgbClr val="6D6E71"/>
                </a:solidFill>
                <a:highlight>
                  <a:srgbClr val="FFFF00"/>
                </a:highlight>
                <a:cs typeface="Segoe UI" panose="020B0502040204020203" pitchFamily="34" charset="0"/>
              </a:rPr>
              <a:t>Уникальный цифровой код товара</a:t>
            </a:r>
          </a:p>
        </p:txBody>
      </p:sp>
      <p:cxnSp>
        <p:nvCxnSpPr>
          <p:cNvPr id="60" name="Прямая соединительная линия 8">
            <a:extLst>
              <a:ext uri="{FF2B5EF4-FFF2-40B4-BE49-F238E27FC236}">
                <a16:creationId xmlns:a16="http://schemas.microsoft.com/office/drawing/2014/main" id="{1B272DDE-174C-9B43-9082-9E823CCF130F}"/>
              </a:ext>
            </a:extLst>
          </p:cNvPr>
          <p:cNvCxnSpPr>
            <a:cxnSpLocks/>
          </p:cNvCxnSpPr>
          <p:nvPr/>
        </p:nvCxnSpPr>
        <p:spPr>
          <a:xfrm>
            <a:off x="2296012" y="2536786"/>
            <a:ext cx="0" cy="2943879"/>
          </a:xfrm>
          <a:prstGeom prst="line">
            <a:avLst/>
          </a:prstGeom>
          <a:ln w="25400">
            <a:solidFill>
              <a:srgbClr val="6D6E71"/>
            </a:solidFill>
            <a:prstDash val="sysDot"/>
          </a:ln>
        </p:spPr>
        <p:style>
          <a:lnRef idx="1">
            <a:schemeClr val="accent1"/>
          </a:lnRef>
          <a:fillRef idx="0">
            <a:schemeClr val="accent1"/>
          </a:fillRef>
          <a:effectRef idx="0">
            <a:schemeClr val="accent1"/>
          </a:effectRef>
          <a:fontRef idx="minor">
            <a:schemeClr val="tx1"/>
          </a:fontRef>
        </p:style>
      </p:cxnSp>
      <p:pic>
        <p:nvPicPr>
          <p:cNvPr id="61" name="Рисунок 4">
            <a:extLst>
              <a:ext uri="{FF2B5EF4-FFF2-40B4-BE49-F238E27FC236}">
                <a16:creationId xmlns:a16="http://schemas.microsoft.com/office/drawing/2014/main" id="{A2F5F5FB-5D23-2040-B623-991057B4D9D1}"/>
              </a:ext>
            </a:extLst>
          </p:cNvPr>
          <p:cNvPicPr>
            <a:picLocks noChangeAspect="1"/>
          </p:cNvPicPr>
          <p:nvPr/>
        </p:nvPicPr>
        <p:blipFill>
          <a:blip r:embed="rId3"/>
          <a:stretch>
            <a:fillRect/>
          </a:stretch>
        </p:blipFill>
        <p:spPr>
          <a:xfrm>
            <a:off x="1914219" y="4098935"/>
            <a:ext cx="762353" cy="720000"/>
          </a:xfrm>
          <a:prstGeom prst="rect">
            <a:avLst/>
          </a:prstGeom>
        </p:spPr>
      </p:pic>
      <p:pic>
        <p:nvPicPr>
          <p:cNvPr id="62" name="Рисунок 5">
            <a:extLst>
              <a:ext uri="{FF2B5EF4-FFF2-40B4-BE49-F238E27FC236}">
                <a16:creationId xmlns:a16="http://schemas.microsoft.com/office/drawing/2014/main" id="{12B0839A-874B-ED4B-B767-A79F2EE88C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02995" y="2240137"/>
            <a:ext cx="584800" cy="584800"/>
          </a:xfrm>
          <a:prstGeom prst="rect">
            <a:avLst/>
          </a:prstGeom>
        </p:spPr>
      </p:pic>
      <p:sp>
        <p:nvSpPr>
          <p:cNvPr id="63" name="Овал 6">
            <a:extLst>
              <a:ext uri="{FF2B5EF4-FFF2-40B4-BE49-F238E27FC236}">
                <a16:creationId xmlns:a16="http://schemas.microsoft.com/office/drawing/2014/main" id="{84E7A549-6DCA-F449-B6DA-7762F82E4B5E}"/>
              </a:ext>
            </a:extLst>
          </p:cNvPr>
          <p:cNvSpPr/>
          <p:nvPr/>
        </p:nvSpPr>
        <p:spPr>
          <a:xfrm>
            <a:off x="2115395" y="3060990"/>
            <a:ext cx="360000" cy="360000"/>
          </a:xfrm>
          <a:prstGeom prst="ellipse">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ea typeface="Segoe UI" panose="020B0502040204020203" pitchFamily="34" charset="0"/>
                <a:cs typeface="Segoe UI" panose="020B0502040204020203" pitchFamily="34" charset="0"/>
              </a:rPr>
              <a:t>1</a:t>
            </a:r>
            <a:endParaRPr lang="ru-RU" sz="14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64" name="Прямая соединительная линия 39">
            <a:extLst>
              <a:ext uri="{FF2B5EF4-FFF2-40B4-BE49-F238E27FC236}">
                <a16:creationId xmlns:a16="http://schemas.microsoft.com/office/drawing/2014/main" id="{49E353B5-2AF4-A54A-8AD1-50DE5E1799CC}"/>
              </a:ext>
            </a:extLst>
          </p:cNvPr>
          <p:cNvCxnSpPr>
            <a:cxnSpLocks/>
            <a:stCxn id="65" idx="4"/>
          </p:cNvCxnSpPr>
          <p:nvPr/>
        </p:nvCxnSpPr>
        <p:spPr>
          <a:xfrm>
            <a:off x="3274146" y="4110943"/>
            <a:ext cx="0" cy="1963649"/>
          </a:xfrm>
          <a:prstGeom prst="line">
            <a:avLst/>
          </a:prstGeom>
          <a:ln w="25400">
            <a:solidFill>
              <a:srgbClr val="6D6E71"/>
            </a:solidFill>
            <a:prstDash val="sysDot"/>
          </a:ln>
        </p:spPr>
        <p:style>
          <a:lnRef idx="1">
            <a:schemeClr val="accent1"/>
          </a:lnRef>
          <a:fillRef idx="0">
            <a:schemeClr val="accent1"/>
          </a:fillRef>
          <a:effectRef idx="0">
            <a:schemeClr val="accent1"/>
          </a:effectRef>
          <a:fontRef idx="minor">
            <a:schemeClr val="tx1"/>
          </a:fontRef>
        </p:style>
      </p:cxnSp>
      <p:sp>
        <p:nvSpPr>
          <p:cNvPr id="65" name="Овал 42">
            <a:extLst>
              <a:ext uri="{FF2B5EF4-FFF2-40B4-BE49-F238E27FC236}">
                <a16:creationId xmlns:a16="http://schemas.microsoft.com/office/drawing/2014/main" id="{EDA73B19-10EA-9B4A-B759-E00E466190C1}"/>
              </a:ext>
            </a:extLst>
          </p:cNvPr>
          <p:cNvSpPr/>
          <p:nvPr/>
        </p:nvSpPr>
        <p:spPr>
          <a:xfrm>
            <a:off x="3094146" y="3750943"/>
            <a:ext cx="360000" cy="360000"/>
          </a:xfrm>
          <a:prstGeom prst="ellipse">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ea typeface="Segoe UI" panose="020B0502040204020203" pitchFamily="34" charset="0"/>
                <a:cs typeface="Segoe UI" panose="020B0502040204020203" pitchFamily="34" charset="0"/>
              </a:rPr>
              <a:t>2</a:t>
            </a:r>
            <a:endParaRPr lang="ru-RU" sz="14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66" name="Прямая соединительная линия 44">
            <a:extLst>
              <a:ext uri="{FF2B5EF4-FFF2-40B4-BE49-F238E27FC236}">
                <a16:creationId xmlns:a16="http://schemas.microsoft.com/office/drawing/2014/main" id="{395B8FA6-313E-8F47-A992-6AEE4A62C956}"/>
              </a:ext>
            </a:extLst>
          </p:cNvPr>
          <p:cNvCxnSpPr>
            <a:cxnSpLocks/>
            <a:stCxn id="67" idx="4"/>
          </p:cNvCxnSpPr>
          <p:nvPr/>
        </p:nvCxnSpPr>
        <p:spPr>
          <a:xfrm>
            <a:off x="4252967" y="4110943"/>
            <a:ext cx="0" cy="1963649"/>
          </a:xfrm>
          <a:prstGeom prst="line">
            <a:avLst/>
          </a:prstGeom>
          <a:ln w="25400">
            <a:solidFill>
              <a:srgbClr val="6D6E71"/>
            </a:solidFill>
            <a:prstDash val="sysDot"/>
          </a:ln>
        </p:spPr>
        <p:style>
          <a:lnRef idx="1">
            <a:schemeClr val="accent1"/>
          </a:lnRef>
          <a:fillRef idx="0">
            <a:schemeClr val="accent1"/>
          </a:fillRef>
          <a:effectRef idx="0">
            <a:schemeClr val="accent1"/>
          </a:effectRef>
          <a:fontRef idx="minor">
            <a:schemeClr val="tx1"/>
          </a:fontRef>
        </p:style>
      </p:cxnSp>
      <p:sp>
        <p:nvSpPr>
          <p:cNvPr id="67" name="Овал 47">
            <a:extLst>
              <a:ext uri="{FF2B5EF4-FFF2-40B4-BE49-F238E27FC236}">
                <a16:creationId xmlns:a16="http://schemas.microsoft.com/office/drawing/2014/main" id="{6B033108-C48F-B644-90C4-784A0AB29A61}"/>
              </a:ext>
            </a:extLst>
          </p:cNvPr>
          <p:cNvSpPr/>
          <p:nvPr/>
        </p:nvSpPr>
        <p:spPr>
          <a:xfrm>
            <a:off x="4072967" y="3750943"/>
            <a:ext cx="360000" cy="360000"/>
          </a:xfrm>
          <a:prstGeom prst="ellipse">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ea typeface="Segoe UI" panose="020B0502040204020203" pitchFamily="34" charset="0"/>
                <a:cs typeface="Segoe UI" panose="020B0502040204020203" pitchFamily="34" charset="0"/>
              </a:rPr>
              <a:t>3</a:t>
            </a:r>
            <a:endParaRPr lang="ru-RU" sz="14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68" name="Прямая соединительная линия 54">
            <a:extLst>
              <a:ext uri="{FF2B5EF4-FFF2-40B4-BE49-F238E27FC236}">
                <a16:creationId xmlns:a16="http://schemas.microsoft.com/office/drawing/2014/main" id="{26BB1B70-47A5-8947-B996-AD2623041884}"/>
              </a:ext>
            </a:extLst>
          </p:cNvPr>
          <p:cNvCxnSpPr>
            <a:cxnSpLocks/>
            <a:stCxn id="69" idx="4"/>
          </p:cNvCxnSpPr>
          <p:nvPr/>
        </p:nvCxnSpPr>
        <p:spPr>
          <a:xfrm>
            <a:off x="5242561" y="3516869"/>
            <a:ext cx="0" cy="1918689"/>
          </a:xfrm>
          <a:prstGeom prst="line">
            <a:avLst/>
          </a:prstGeom>
          <a:ln w="25400">
            <a:solidFill>
              <a:srgbClr val="6D6E71"/>
            </a:solidFill>
            <a:prstDash val="sysDot"/>
          </a:ln>
        </p:spPr>
        <p:style>
          <a:lnRef idx="1">
            <a:schemeClr val="accent1"/>
          </a:lnRef>
          <a:fillRef idx="0">
            <a:schemeClr val="accent1"/>
          </a:fillRef>
          <a:effectRef idx="0">
            <a:schemeClr val="accent1"/>
          </a:effectRef>
          <a:fontRef idx="minor">
            <a:schemeClr val="tx1"/>
          </a:fontRef>
        </p:style>
      </p:cxnSp>
      <p:sp>
        <p:nvSpPr>
          <p:cNvPr id="69" name="Овал 57">
            <a:extLst>
              <a:ext uri="{FF2B5EF4-FFF2-40B4-BE49-F238E27FC236}">
                <a16:creationId xmlns:a16="http://schemas.microsoft.com/office/drawing/2014/main" id="{0E3FA1AB-6558-3246-BE3B-6FB0074D9AF7}"/>
              </a:ext>
            </a:extLst>
          </p:cNvPr>
          <p:cNvSpPr/>
          <p:nvPr/>
        </p:nvSpPr>
        <p:spPr>
          <a:xfrm>
            <a:off x="5062561" y="3156869"/>
            <a:ext cx="360000" cy="360000"/>
          </a:xfrm>
          <a:prstGeom prst="ellipse">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ea typeface="Segoe UI" panose="020B0502040204020203" pitchFamily="34" charset="0"/>
                <a:cs typeface="Segoe UI" panose="020B0502040204020203" pitchFamily="34" charset="0"/>
              </a:rPr>
              <a:t>4</a:t>
            </a:r>
            <a:endParaRPr lang="ru-RU" sz="14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70" name="Прямая соединительная линия 59">
            <a:extLst>
              <a:ext uri="{FF2B5EF4-FFF2-40B4-BE49-F238E27FC236}">
                <a16:creationId xmlns:a16="http://schemas.microsoft.com/office/drawing/2014/main" id="{9D2A44DE-13D7-F44C-BE0C-4855EE59CC21}"/>
              </a:ext>
            </a:extLst>
          </p:cNvPr>
          <p:cNvCxnSpPr>
            <a:cxnSpLocks/>
            <a:stCxn id="71" idx="4"/>
          </p:cNvCxnSpPr>
          <p:nvPr/>
        </p:nvCxnSpPr>
        <p:spPr>
          <a:xfrm>
            <a:off x="6186044" y="3014239"/>
            <a:ext cx="0" cy="1804696"/>
          </a:xfrm>
          <a:prstGeom prst="line">
            <a:avLst/>
          </a:prstGeom>
          <a:ln w="25400">
            <a:solidFill>
              <a:srgbClr val="6D6E71"/>
            </a:solidFill>
            <a:prstDash val="sysDot"/>
          </a:ln>
        </p:spPr>
        <p:style>
          <a:lnRef idx="1">
            <a:schemeClr val="accent1"/>
          </a:lnRef>
          <a:fillRef idx="0">
            <a:schemeClr val="accent1"/>
          </a:fillRef>
          <a:effectRef idx="0">
            <a:schemeClr val="accent1"/>
          </a:effectRef>
          <a:fontRef idx="minor">
            <a:schemeClr val="tx1"/>
          </a:fontRef>
        </p:style>
      </p:cxnSp>
      <p:sp>
        <p:nvSpPr>
          <p:cNvPr id="71" name="Овал 88">
            <a:extLst>
              <a:ext uri="{FF2B5EF4-FFF2-40B4-BE49-F238E27FC236}">
                <a16:creationId xmlns:a16="http://schemas.microsoft.com/office/drawing/2014/main" id="{AE546B49-37FF-004D-A1EE-1B285FF7A44C}"/>
              </a:ext>
            </a:extLst>
          </p:cNvPr>
          <p:cNvSpPr/>
          <p:nvPr/>
        </p:nvSpPr>
        <p:spPr>
          <a:xfrm>
            <a:off x="6006044" y="2654239"/>
            <a:ext cx="360000" cy="360000"/>
          </a:xfrm>
          <a:prstGeom prst="ellipse">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panose="020B0502040204020203" pitchFamily="34" charset="0"/>
                <a:ea typeface="Segoe UI" panose="020B0502040204020203" pitchFamily="34" charset="0"/>
                <a:cs typeface="Segoe UI" panose="020B0502040204020203" pitchFamily="34" charset="0"/>
              </a:rPr>
              <a:t>5</a:t>
            </a:r>
            <a:endParaRPr lang="ru-RU" sz="1400" b="1" dirty="0">
              <a:latin typeface="Segoe UI" panose="020B0502040204020203" pitchFamily="34" charset="0"/>
              <a:ea typeface="Segoe UI" panose="020B0502040204020203" pitchFamily="34" charset="0"/>
              <a:cs typeface="Segoe UI" panose="020B0502040204020203" pitchFamily="34" charset="0"/>
            </a:endParaRPr>
          </a:p>
        </p:txBody>
      </p:sp>
      <p:pic>
        <p:nvPicPr>
          <p:cNvPr id="72" name="Рисунок 89">
            <a:extLst>
              <a:ext uri="{FF2B5EF4-FFF2-40B4-BE49-F238E27FC236}">
                <a16:creationId xmlns:a16="http://schemas.microsoft.com/office/drawing/2014/main" id="{BF333E18-2E5E-B447-9247-C4F99A185C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5310" y="4751106"/>
            <a:ext cx="721698" cy="612000"/>
          </a:xfrm>
          <a:prstGeom prst="rect">
            <a:avLst/>
          </a:prstGeom>
        </p:spPr>
      </p:pic>
      <p:pic>
        <p:nvPicPr>
          <p:cNvPr id="73" name="Рисунок 90">
            <a:extLst>
              <a:ext uri="{FF2B5EF4-FFF2-40B4-BE49-F238E27FC236}">
                <a16:creationId xmlns:a16="http://schemas.microsoft.com/office/drawing/2014/main" id="{27AA82C1-82FF-5943-A4C3-3A78985CAA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4593" y="4751106"/>
            <a:ext cx="774684" cy="612000"/>
          </a:xfrm>
          <a:prstGeom prst="rect">
            <a:avLst/>
          </a:prstGeom>
        </p:spPr>
      </p:pic>
      <p:pic>
        <p:nvPicPr>
          <p:cNvPr id="74" name="Рисунок 91">
            <a:extLst>
              <a:ext uri="{FF2B5EF4-FFF2-40B4-BE49-F238E27FC236}">
                <a16:creationId xmlns:a16="http://schemas.microsoft.com/office/drawing/2014/main" id="{CC73A1F2-9ED4-404D-9827-2FC207A2A2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8973" y="4147529"/>
            <a:ext cx="612000" cy="547128"/>
          </a:xfrm>
          <a:prstGeom prst="rect">
            <a:avLst/>
          </a:prstGeom>
        </p:spPr>
      </p:pic>
      <p:pic>
        <p:nvPicPr>
          <p:cNvPr id="75" name="Рисунок 92">
            <a:extLst>
              <a:ext uri="{FF2B5EF4-FFF2-40B4-BE49-F238E27FC236}">
                <a16:creationId xmlns:a16="http://schemas.microsoft.com/office/drawing/2014/main" id="{70D4E95F-352B-8146-9A8D-C883163429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57391" y="3596305"/>
            <a:ext cx="317016" cy="612000"/>
          </a:xfrm>
          <a:prstGeom prst="rect">
            <a:avLst/>
          </a:prstGeom>
        </p:spPr>
      </p:pic>
      <p:pic>
        <p:nvPicPr>
          <p:cNvPr id="76" name="Рисунок 20">
            <a:extLst>
              <a:ext uri="{FF2B5EF4-FFF2-40B4-BE49-F238E27FC236}">
                <a16:creationId xmlns:a16="http://schemas.microsoft.com/office/drawing/2014/main" id="{AA2513CF-514E-C843-BC09-F9A2D786FE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00632" y="4025727"/>
            <a:ext cx="1080000" cy="1067040"/>
          </a:xfrm>
          <a:prstGeom prst="rect">
            <a:avLst/>
          </a:prstGeom>
        </p:spPr>
      </p:pic>
      <p:sp>
        <p:nvSpPr>
          <p:cNvPr id="77" name="TextBox 76">
            <a:extLst>
              <a:ext uri="{FF2B5EF4-FFF2-40B4-BE49-F238E27FC236}">
                <a16:creationId xmlns:a16="http://schemas.microsoft.com/office/drawing/2014/main" id="{98A76B51-E475-C34B-821A-6B898C40B0EA}"/>
              </a:ext>
            </a:extLst>
          </p:cNvPr>
          <p:cNvSpPr txBox="1"/>
          <p:nvPr/>
        </p:nvSpPr>
        <p:spPr>
          <a:xfrm>
            <a:off x="1474542" y="3516077"/>
            <a:ext cx="1642437" cy="523220"/>
          </a:xfrm>
          <a:prstGeom prst="rect">
            <a:avLst/>
          </a:prstGeom>
          <a:solidFill>
            <a:schemeClr val="bg1"/>
          </a:solidFill>
        </p:spPr>
        <p:txBody>
          <a:bodyPr wrap="non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Производитель/</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Импортер</a:t>
            </a:r>
          </a:p>
        </p:txBody>
      </p:sp>
      <p:sp>
        <p:nvSpPr>
          <p:cNvPr id="78" name="TextBox 77">
            <a:extLst>
              <a:ext uri="{FF2B5EF4-FFF2-40B4-BE49-F238E27FC236}">
                <a16:creationId xmlns:a16="http://schemas.microsoft.com/office/drawing/2014/main" id="{BEB5AE32-DEFB-144E-B0B5-2938033D8B0F}"/>
              </a:ext>
            </a:extLst>
          </p:cNvPr>
          <p:cNvSpPr txBox="1"/>
          <p:nvPr/>
        </p:nvSpPr>
        <p:spPr>
          <a:xfrm>
            <a:off x="2732302" y="4269395"/>
            <a:ext cx="1088761" cy="307777"/>
          </a:xfrm>
          <a:prstGeom prst="rect">
            <a:avLst/>
          </a:prstGeom>
          <a:solidFill>
            <a:schemeClr val="bg1"/>
          </a:solidFill>
        </p:spPr>
        <p:txBody>
          <a:bodyPr wrap="non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Логистика</a:t>
            </a:r>
          </a:p>
        </p:txBody>
      </p:sp>
      <p:sp>
        <p:nvSpPr>
          <p:cNvPr id="79" name="TextBox 78">
            <a:extLst>
              <a:ext uri="{FF2B5EF4-FFF2-40B4-BE49-F238E27FC236}">
                <a16:creationId xmlns:a16="http://schemas.microsoft.com/office/drawing/2014/main" id="{3890D17C-B1DA-BD44-9A27-71BFAF1DE23F}"/>
              </a:ext>
            </a:extLst>
          </p:cNvPr>
          <p:cNvSpPr txBox="1"/>
          <p:nvPr/>
        </p:nvSpPr>
        <p:spPr>
          <a:xfrm>
            <a:off x="3778518" y="4269496"/>
            <a:ext cx="931665" cy="307777"/>
          </a:xfrm>
          <a:prstGeom prst="rect">
            <a:avLst/>
          </a:prstGeom>
          <a:solidFill>
            <a:schemeClr val="bg1"/>
          </a:solidFill>
        </p:spPr>
        <p:txBody>
          <a:bodyPr wrap="non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Магазин</a:t>
            </a:r>
          </a:p>
        </p:txBody>
      </p:sp>
      <p:sp>
        <p:nvSpPr>
          <p:cNvPr id="80" name="TextBox 79">
            <a:extLst>
              <a:ext uri="{FF2B5EF4-FFF2-40B4-BE49-F238E27FC236}">
                <a16:creationId xmlns:a16="http://schemas.microsoft.com/office/drawing/2014/main" id="{AB6A2885-49E4-AA4F-BFAC-B9E40FD299FD}"/>
              </a:ext>
            </a:extLst>
          </p:cNvPr>
          <p:cNvSpPr txBox="1"/>
          <p:nvPr/>
        </p:nvSpPr>
        <p:spPr>
          <a:xfrm>
            <a:off x="4914264" y="3655440"/>
            <a:ext cx="667170" cy="307777"/>
          </a:xfrm>
          <a:prstGeom prst="rect">
            <a:avLst/>
          </a:prstGeom>
          <a:solidFill>
            <a:schemeClr val="bg1"/>
          </a:solidFill>
        </p:spPr>
        <p:txBody>
          <a:bodyPr wrap="non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Касса</a:t>
            </a:r>
          </a:p>
        </p:txBody>
      </p:sp>
      <p:sp>
        <p:nvSpPr>
          <p:cNvPr id="81" name="TextBox 80">
            <a:extLst>
              <a:ext uri="{FF2B5EF4-FFF2-40B4-BE49-F238E27FC236}">
                <a16:creationId xmlns:a16="http://schemas.microsoft.com/office/drawing/2014/main" id="{0762224A-E488-4541-BD53-AD92D7FA5A4B}"/>
              </a:ext>
            </a:extLst>
          </p:cNvPr>
          <p:cNvSpPr txBox="1"/>
          <p:nvPr/>
        </p:nvSpPr>
        <p:spPr>
          <a:xfrm>
            <a:off x="5516681" y="3183262"/>
            <a:ext cx="1332416" cy="307777"/>
          </a:xfrm>
          <a:prstGeom prst="rect">
            <a:avLst/>
          </a:prstGeom>
          <a:solidFill>
            <a:schemeClr val="bg1"/>
          </a:solidFill>
        </p:spPr>
        <p:txBody>
          <a:bodyPr wrap="non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Потребитель</a:t>
            </a:r>
          </a:p>
        </p:txBody>
      </p:sp>
      <p:cxnSp>
        <p:nvCxnSpPr>
          <p:cNvPr id="82" name="Прямая со стрелкой 102">
            <a:extLst>
              <a:ext uri="{FF2B5EF4-FFF2-40B4-BE49-F238E27FC236}">
                <a16:creationId xmlns:a16="http://schemas.microsoft.com/office/drawing/2014/main" id="{3B88FA30-54BC-AA45-B966-6C5AD57B61A4}"/>
              </a:ext>
            </a:extLst>
          </p:cNvPr>
          <p:cNvCxnSpPr>
            <a:cxnSpLocks/>
          </p:cNvCxnSpPr>
          <p:nvPr/>
        </p:nvCxnSpPr>
        <p:spPr>
          <a:xfrm flipV="1">
            <a:off x="3732302" y="4818935"/>
            <a:ext cx="2453742" cy="1572474"/>
          </a:xfrm>
          <a:prstGeom prst="straightConnector1">
            <a:avLst/>
          </a:prstGeom>
          <a:ln w="25400">
            <a:solidFill>
              <a:srgbClr val="6D6E7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107">
            <a:extLst>
              <a:ext uri="{FF2B5EF4-FFF2-40B4-BE49-F238E27FC236}">
                <a16:creationId xmlns:a16="http://schemas.microsoft.com/office/drawing/2014/main" id="{9BFADB81-D373-BB4D-A887-9A6441FA8CE5}"/>
              </a:ext>
            </a:extLst>
          </p:cNvPr>
          <p:cNvCxnSpPr>
            <a:cxnSpLocks/>
          </p:cNvCxnSpPr>
          <p:nvPr/>
        </p:nvCxnSpPr>
        <p:spPr>
          <a:xfrm>
            <a:off x="1981406" y="5300615"/>
            <a:ext cx="1759616" cy="1090794"/>
          </a:xfrm>
          <a:prstGeom prst="line">
            <a:avLst/>
          </a:prstGeom>
          <a:ln w="25400">
            <a:solidFill>
              <a:srgbClr val="6D6E71"/>
            </a:solidFill>
            <a:prstDash val="sysDot"/>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EE6913C4-52BB-BC4F-B923-86B935CF63F2}"/>
              </a:ext>
            </a:extLst>
          </p:cNvPr>
          <p:cNvSpPr/>
          <p:nvPr/>
        </p:nvSpPr>
        <p:spPr>
          <a:xfrm>
            <a:off x="8991508" y="1904746"/>
            <a:ext cx="2504487" cy="359998"/>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1200" dirty="0">
                <a:solidFill>
                  <a:srgbClr val="6D6E71"/>
                </a:solidFill>
                <a:latin typeface="Segoe UI" panose="020B0502040204020203" pitchFamily="34" charset="0"/>
                <a:cs typeface="Segoe UI" panose="020B0502040204020203" pitchFamily="34" charset="0"/>
              </a:rPr>
              <a:t>Производитель/импортер наносит цифровой код на товар</a:t>
            </a:r>
            <a:endParaRPr lang="en-US" sz="1200" dirty="0">
              <a:solidFill>
                <a:srgbClr val="6D6E71"/>
              </a:solidFill>
              <a:latin typeface="Segoe UI" panose="020B0502040204020203" pitchFamily="34" charset="0"/>
              <a:cs typeface="Segoe UI" panose="020B0502040204020203" pitchFamily="34" charset="0"/>
            </a:endParaRPr>
          </a:p>
        </p:txBody>
      </p:sp>
      <p:pic>
        <p:nvPicPr>
          <p:cNvPr id="92" name="Рисунок 4">
            <a:extLst>
              <a:ext uri="{FF2B5EF4-FFF2-40B4-BE49-F238E27FC236}">
                <a16:creationId xmlns:a16="http://schemas.microsoft.com/office/drawing/2014/main" id="{C51562B1-041D-6B48-B829-2605D0B54233}"/>
              </a:ext>
            </a:extLst>
          </p:cNvPr>
          <p:cNvPicPr>
            <a:picLocks noChangeAspect="1"/>
          </p:cNvPicPr>
          <p:nvPr/>
        </p:nvPicPr>
        <p:blipFill>
          <a:blip r:embed="rId3"/>
          <a:stretch>
            <a:fillRect/>
          </a:stretch>
        </p:blipFill>
        <p:spPr>
          <a:xfrm>
            <a:off x="7804984" y="1650751"/>
            <a:ext cx="762353" cy="720000"/>
          </a:xfrm>
          <a:prstGeom prst="rect">
            <a:avLst/>
          </a:prstGeom>
        </p:spPr>
      </p:pic>
      <p:pic>
        <p:nvPicPr>
          <p:cNvPr id="93" name="Рисунок 89">
            <a:extLst>
              <a:ext uri="{FF2B5EF4-FFF2-40B4-BE49-F238E27FC236}">
                <a16:creationId xmlns:a16="http://schemas.microsoft.com/office/drawing/2014/main" id="{5DED4AB7-099F-6944-BA13-2159AC7B88A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825311" y="2854762"/>
            <a:ext cx="721698" cy="611999"/>
          </a:xfrm>
          <a:prstGeom prst="rect">
            <a:avLst/>
          </a:prstGeom>
        </p:spPr>
      </p:pic>
      <p:pic>
        <p:nvPicPr>
          <p:cNvPr id="94" name="Рисунок 90">
            <a:extLst>
              <a:ext uri="{FF2B5EF4-FFF2-40B4-BE49-F238E27FC236}">
                <a16:creationId xmlns:a16="http://schemas.microsoft.com/office/drawing/2014/main" id="{2CF7916B-1083-7D49-BCB7-A6FA8A3FA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8818" y="3947247"/>
            <a:ext cx="774684" cy="612000"/>
          </a:xfrm>
          <a:prstGeom prst="rect">
            <a:avLst/>
          </a:prstGeom>
        </p:spPr>
      </p:pic>
      <p:pic>
        <p:nvPicPr>
          <p:cNvPr id="95" name="Рисунок 91">
            <a:extLst>
              <a:ext uri="{FF2B5EF4-FFF2-40B4-BE49-F238E27FC236}">
                <a16:creationId xmlns:a16="http://schemas.microsoft.com/office/drawing/2014/main" id="{360A9473-2F66-8848-924A-3150BB3CD9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40403" y="4889406"/>
            <a:ext cx="684564" cy="612000"/>
          </a:xfrm>
          <a:prstGeom prst="rect">
            <a:avLst/>
          </a:prstGeom>
        </p:spPr>
      </p:pic>
      <p:pic>
        <p:nvPicPr>
          <p:cNvPr id="96" name="Рисунок 92">
            <a:extLst>
              <a:ext uri="{FF2B5EF4-FFF2-40B4-BE49-F238E27FC236}">
                <a16:creationId xmlns:a16="http://schemas.microsoft.com/office/drawing/2014/main" id="{FCB50D53-BF8E-404E-B871-D46CFC5B03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27652" y="5886782"/>
            <a:ext cx="317016" cy="612000"/>
          </a:xfrm>
          <a:prstGeom prst="rect">
            <a:avLst/>
          </a:prstGeom>
        </p:spPr>
      </p:pic>
      <p:sp>
        <p:nvSpPr>
          <p:cNvPr id="97" name="Rectangle 96">
            <a:extLst>
              <a:ext uri="{FF2B5EF4-FFF2-40B4-BE49-F238E27FC236}">
                <a16:creationId xmlns:a16="http://schemas.microsoft.com/office/drawing/2014/main" id="{415F738A-7A98-5A4C-8E4A-BBC3AF0EE408}"/>
              </a:ext>
            </a:extLst>
          </p:cNvPr>
          <p:cNvSpPr/>
          <p:nvPr/>
        </p:nvSpPr>
        <p:spPr>
          <a:xfrm>
            <a:off x="8991508" y="2963394"/>
            <a:ext cx="2504487" cy="359998"/>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1200" dirty="0">
                <a:solidFill>
                  <a:srgbClr val="6D6E71"/>
                </a:solidFill>
                <a:latin typeface="Segoe UI" panose="020B0502040204020203" pitchFamily="34" charset="0"/>
                <a:cs typeface="Segoe UI" panose="020B0502040204020203" pitchFamily="34" charset="0"/>
              </a:rPr>
              <a:t>Весь путь товара фиксируется на каждом этапе</a:t>
            </a:r>
            <a:endParaRPr lang="en-US" sz="1200" dirty="0">
              <a:solidFill>
                <a:srgbClr val="6D6E71"/>
              </a:solidFill>
              <a:latin typeface="Segoe UI" panose="020B0502040204020203" pitchFamily="34" charset="0"/>
              <a:cs typeface="Segoe UI" panose="020B0502040204020203" pitchFamily="34" charset="0"/>
            </a:endParaRPr>
          </a:p>
        </p:txBody>
      </p:sp>
      <p:sp>
        <p:nvSpPr>
          <p:cNvPr id="98" name="Rectangle 97">
            <a:extLst>
              <a:ext uri="{FF2B5EF4-FFF2-40B4-BE49-F238E27FC236}">
                <a16:creationId xmlns:a16="http://schemas.microsoft.com/office/drawing/2014/main" id="{1B64D3F8-18F4-634B-8085-0B1F70C318BB}"/>
              </a:ext>
            </a:extLst>
          </p:cNvPr>
          <p:cNvSpPr/>
          <p:nvPr/>
        </p:nvSpPr>
        <p:spPr>
          <a:xfrm>
            <a:off x="8991508" y="3987448"/>
            <a:ext cx="2504487" cy="359998"/>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1200" dirty="0">
                <a:solidFill>
                  <a:srgbClr val="6D6E71"/>
                </a:solidFill>
                <a:latin typeface="Segoe UI" panose="020B0502040204020203" pitchFamily="34" charset="0"/>
                <a:cs typeface="Segoe UI" panose="020B0502040204020203" pitchFamily="34" charset="0"/>
              </a:rPr>
              <a:t>В магазине сканируют код товара и размещают его на полке</a:t>
            </a:r>
            <a:endParaRPr lang="en-US" sz="1200" dirty="0">
              <a:solidFill>
                <a:srgbClr val="6D6E7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381E3E13-527F-2348-AB9C-8AE37A83F7BA}"/>
              </a:ext>
            </a:extLst>
          </p:cNvPr>
          <p:cNvSpPr/>
          <p:nvPr/>
        </p:nvSpPr>
        <p:spPr>
          <a:xfrm>
            <a:off x="8991508" y="5039732"/>
            <a:ext cx="2504487" cy="359998"/>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1200" dirty="0">
                <a:solidFill>
                  <a:srgbClr val="6D6E71"/>
                </a:solidFill>
                <a:latin typeface="Segoe UI" panose="020B0502040204020203" pitchFamily="34" charset="0"/>
                <a:cs typeface="Segoe UI" panose="020B0502040204020203" pitchFamily="34" charset="0"/>
              </a:rPr>
              <a:t>Товар продали на кассе в системе “код вышел из оборота”</a:t>
            </a:r>
            <a:endParaRPr lang="en-US" sz="1200" dirty="0">
              <a:solidFill>
                <a:srgbClr val="6D6E71"/>
              </a:solidFill>
              <a:latin typeface="Segoe UI" panose="020B0502040204020203" pitchFamily="34" charset="0"/>
              <a:cs typeface="Segoe UI" panose="020B0502040204020203" pitchFamily="34" charset="0"/>
            </a:endParaRPr>
          </a:p>
        </p:txBody>
      </p:sp>
      <p:sp>
        <p:nvSpPr>
          <p:cNvPr id="100" name="Rectangle 99">
            <a:extLst>
              <a:ext uri="{FF2B5EF4-FFF2-40B4-BE49-F238E27FC236}">
                <a16:creationId xmlns:a16="http://schemas.microsoft.com/office/drawing/2014/main" id="{FDD46685-A629-3440-8EB8-1F42DE9D82EB}"/>
              </a:ext>
            </a:extLst>
          </p:cNvPr>
          <p:cNvSpPr/>
          <p:nvPr/>
        </p:nvSpPr>
        <p:spPr>
          <a:xfrm>
            <a:off x="8991508" y="6012783"/>
            <a:ext cx="2504487" cy="359998"/>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1200" dirty="0">
                <a:solidFill>
                  <a:srgbClr val="6D6E71"/>
                </a:solidFill>
                <a:latin typeface="Segoe UI" panose="020B0502040204020203" pitchFamily="34" charset="0"/>
                <a:cs typeface="Segoe UI" panose="020B0502040204020203" pitchFamily="34" charset="0"/>
              </a:rPr>
              <a:t>Вся правда о товаре в мобильном приложении</a:t>
            </a:r>
            <a:endParaRPr lang="en-US" sz="1200" dirty="0">
              <a:solidFill>
                <a:srgbClr val="6D6E71"/>
              </a:solidFill>
              <a:latin typeface="Segoe UI" panose="020B0502040204020203" pitchFamily="34" charset="0"/>
              <a:cs typeface="Segoe UI" panose="020B0502040204020203" pitchFamily="34" charset="0"/>
            </a:endParaRPr>
          </a:p>
        </p:txBody>
      </p:sp>
      <p:sp>
        <p:nvSpPr>
          <p:cNvPr id="40" name="Овал 6">
            <a:extLst>
              <a:ext uri="{FF2B5EF4-FFF2-40B4-BE49-F238E27FC236}">
                <a16:creationId xmlns:a16="http://schemas.microsoft.com/office/drawing/2014/main" id="{C9BBD3AC-936B-5F4B-9B81-558F1C7E0BBE}"/>
              </a:ext>
            </a:extLst>
          </p:cNvPr>
          <p:cNvSpPr/>
          <p:nvPr/>
        </p:nvSpPr>
        <p:spPr>
          <a:xfrm>
            <a:off x="8367102" y="1830751"/>
            <a:ext cx="360000" cy="360000"/>
          </a:xfrm>
          <a:prstGeom prst="ellipse">
            <a:avLst/>
          </a:prstGeom>
          <a:solidFill>
            <a:schemeClr val="bg1"/>
          </a:solidFill>
          <a:ln w="25400">
            <a:solidFill>
              <a:srgbClr val="F6F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1</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Овал 6">
            <a:extLst>
              <a:ext uri="{FF2B5EF4-FFF2-40B4-BE49-F238E27FC236}">
                <a16:creationId xmlns:a16="http://schemas.microsoft.com/office/drawing/2014/main" id="{34D7B3D1-2A4E-474C-BF53-FFF6A5A3706E}"/>
              </a:ext>
            </a:extLst>
          </p:cNvPr>
          <p:cNvSpPr/>
          <p:nvPr/>
        </p:nvSpPr>
        <p:spPr>
          <a:xfrm>
            <a:off x="8367102" y="2861093"/>
            <a:ext cx="360000" cy="360000"/>
          </a:xfrm>
          <a:prstGeom prst="ellipse">
            <a:avLst/>
          </a:prstGeom>
          <a:solidFill>
            <a:schemeClr val="bg1"/>
          </a:solidFill>
          <a:ln w="25400">
            <a:solidFill>
              <a:srgbClr val="F6F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2</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Овал 6">
            <a:extLst>
              <a:ext uri="{FF2B5EF4-FFF2-40B4-BE49-F238E27FC236}">
                <a16:creationId xmlns:a16="http://schemas.microsoft.com/office/drawing/2014/main" id="{8AB9287E-FEF9-4349-9FDA-985FE04FF910}"/>
              </a:ext>
            </a:extLst>
          </p:cNvPr>
          <p:cNvSpPr/>
          <p:nvPr/>
        </p:nvSpPr>
        <p:spPr>
          <a:xfrm>
            <a:off x="8367102" y="3914450"/>
            <a:ext cx="360000" cy="360000"/>
          </a:xfrm>
          <a:prstGeom prst="ellipse">
            <a:avLst/>
          </a:prstGeom>
          <a:solidFill>
            <a:schemeClr val="bg1"/>
          </a:solidFill>
          <a:ln w="25400">
            <a:solidFill>
              <a:srgbClr val="F6F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3</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4" name="Овал 6">
            <a:extLst>
              <a:ext uri="{FF2B5EF4-FFF2-40B4-BE49-F238E27FC236}">
                <a16:creationId xmlns:a16="http://schemas.microsoft.com/office/drawing/2014/main" id="{C9670CDB-23BC-194C-9B35-C7B3CD5E53B2}"/>
              </a:ext>
            </a:extLst>
          </p:cNvPr>
          <p:cNvSpPr/>
          <p:nvPr/>
        </p:nvSpPr>
        <p:spPr>
          <a:xfrm>
            <a:off x="8367102" y="4944726"/>
            <a:ext cx="360000" cy="360000"/>
          </a:xfrm>
          <a:prstGeom prst="ellipse">
            <a:avLst/>
          </a:prstGeom>
          <a:solidFill>
            <a:schemeClr val="bg1"/>
          </a:solidFill>
          <a:ln w="25400">
            <a:solidFill>
              <a:srgbClr val="F6F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4</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Овал 6">
            <a:extLst>
              <a:ext uri="{FF2B5EF4-FFF2-40B4-BE49-F238E27FC236}">
                <a16:creationId xmlns:a16="http://schemas.microsoft.com/office/drawing/2014/main" id="{39DD18D5-B761-6F4D-BD8D-6B43B9CB186F}"/>
              </a:ext>
            </a:extLst>
          </p:cNvPr>
          <p:cNvSpPr/>
          <p:nvPr/>
        </p:nvSpPr>
        <p:spPr>
          <a:xfrm>
            <a:off x="8367102" y="5919086"/>
            <a:ext cx="360000" cy="360000"/>
          </a:xfrm>
          <a:prstGeom prst="ellipse">
            <a:avLst/>
          </a:prstGeom>
          <a:solidFill>
            <a:schemeClr val="bg1"/>
          </a:solidFill>
          <a:ln w="25400">
            <a:solidFill>
              <a:srgbClr val="F6F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5</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Облачко с текстом: овальное 2">
            <a:extLst>
              <a:ext uri="{FF2B5EF4-FFF2-40B4-BE49-F238E27FC236}">
                <a16:creationId xmlns:a16="http://schemas.microsoft.com/office/drawing/2014/main" id="{93F9EDC3-6FB3-F2B5-FFFE-09AB93617A2D}"/>
              </a:ext>
            </a:extLst>
          </p:cNvPr>
          <p:cNvSpPr/>
          <p:nvPr/>
        </p:nvSpPr>
        <p:spPr>
          <a:xfrm flipH="1">
            <a:off x="920942" y="1359402"/>
            <a:ext cx="1475927" cy="877397"/>
          </a:xfrm>
          <a:prstGeom prst="wedgeEllipseCallout">
            <a:avLst/>
          </a:prstGeom>
          <a:solidFill>
            <a:srgbClr val="F6F42E"/>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highlight>
                <a:srgbClr val="FFFF00"/>
              </a:highlight>
            </a:endParaRPr>
          </a:p>
        </p:txBody>
      </p:sp>
      <p:pic>
        <p:nvPicPr>
          <p:cNvPr id="2" name="Рисунок 1">
            <a:extLst>
              <a:ext uri="{FF2B5EF4-FFF2-40B4-BE49-F238E27FC236}">
                <a16:creationId xmlns:a16="http://schemas.microsoft.com/office/drawing/2014/main" id="{BE3CD5E7-AC96-0159-7043-7AED1892060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394174" y="1523672"/>
            <a:ext cx="529464" cy="529464"/>
          </a:xfrm>
          <a:prstGeom prst="rect">
            <a:avLst/>
          </a:prstGeom>
        </p:spPr>
      </p:pic>
    </p:spTree>
    <p:extLst>
      <p:ext uri="{BB962C8B-B14F-4D97-AF65-F5344CB8AC3E}">
        <p14:creationId xmlns:p14="http://schemas.microsoft.com/office/powerpoint/2010/main" val="421117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a:extLst>
              <a:ext uri="{FF2B5EF4-FFF2-40B4-BE49-F238E27FC236}">
                <a16:creationId xmlns:a16="http://schemas.microsoft.com/office/drawing/2014/main" id="{4A4004F1-B478-586B-3310-BE55387101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400"/>
          <a:stretch/>
        </p:blipFill>
        <p:spPr>
          <a:xfrm>
            <a:off x="0" y="1286359"/>
            <a:ext cx="6555783" cy="5211642"/>
          </a:xfrm>
          <a:prstGeom prst="rect">
            <a:avLst/>
          </a:prstGeom>
        </p:spPr>
      </p:pic>
      <p:grpSp>
        <p:nvGrpSpPr>
          <p:cNvPr id="20" name="Group 19">
            <a:extLst>
              <a:ext uri="{FF2B5EF4-FFF2-40B4-BE49-F238E27FC236}">
                <a16:creationId xmlns:a16="http://schemas.microsoft.com/office/drawing/2014/main" id="{58871E86-CE8A-1814-E9B2-520F5EB798DA}"/>
              </a:ext>
            </a:extLst>
          </p:cNvPr>
          <p:cNvGrpSpPr/>
          <p:nvPr/>
        </p:nvGrpSpPr>
        <p:grpSpPr>
          <a:xfrm>
            <a:off x="6927742" y="1349441"/>
            <a:ext cx="4748258" cy="4603484"/>
            <a:chOff x="6927742" y="1894517"/>
            <a:chExt cx="4748258" cy="4603484"/>
          </a:xfrm>
        </p:grpSpPr>
        <p:sp>
          <p:nvSpPr>
            <p:cNvPr id="18" name="Скругленный прямоугольник 8">
              <a:extLst>
                <a:ext uri="{FF2B5EF4-FFF2-40B4-BE49-F238E27FC236}">
                  <a16:creationId xmlns:a16="http://schemas.microsoft.com/office/drawing/2014/main" id="{472CF4D5-0C0C-3C55-D0C4-E1ED2AD2A150}"/>
                </a:ext>
              </a:extLst>
            </p:cNvPr>
            <p:cNvSpPr/>
            <p:nvPr/>
          </p:nvSpPr>
          <p:spPr>
            <a:xfrm>
              <a:off x="6927742" y="4721981"/>
              <a:ext cx="4748258" cy="1776020"/>
            </a:xfrm>
            <a:prstGeom prst="roundRect">
              <a:avLst>
                <a:gd name="adj" fmla="val 10558"/>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6C16100C-7A03-FC22-5916-7BF093DDDD7D}"/>
                </a:ext>
              </a:extLst>
            </p:cNvPr>
            <p:cNvSpPr txBox="1"/>
            <p:nvPr/>
          </p:nvSpPr>
          <p:spPr>
            <a:xfrm>
              <a:off x="6927742" y="1894517"/>
              <a:ext cx="4748257"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Виртуальное пространство позволяет быстро и легко изучить все основы работы в системе от регистрации до вывода товаров из оборота!</a:t>
              </a:r>
            </a:p>
            <a:p>
              <a:pPr marL="285750" marR="0" lvl="0" indent="-285750" algn="l" defTabSz="914400" rtl="0" eaLnBrk="1" fontAlgn="auto" latinLnBrk="0" hangingPunct="1">
                <a:lnSpc>
                  <a:spcPct val="100000"/>
                </a:lnSpc>
                <a:spcBef>
                  <a:spcPts val="600"/>
                </a:spcBef>
                <a:spcAft>
                  <a:spcPts val="0"/>
                </a:spcAft>
                <a:buClrTx/>
                <a:buSzTx/>
                <a:buFontTx/>
                <a:buBlip>
                  <a:blip r:embed="rId3"/>
                </a:buBlip>
                <a:tabLst/>
                <a:defRPr/>
              </a:pPr>
              <a:r>
                <a:rPr kumimoji="0" lang="ru-RU" sz="1600" b="0" i="0" u="none" strike="noStrike" kern="1200" cap="none" spc="0" normalizeH="0" baseline="0" noProof="0" dirty="0" err="1">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Кликабельный</a:t>
              </a: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прототип</a:t>
              </a:r>
            </a:p>
            <a:p>
              <a:pPr marL="285750" marR="0" lvl="0" indent="-285750" algn="l" defTabSz="914400" rtl="0" eaLnBrk="1" fontAlgn="auto" latinLnBrk="0" hangingPunct="1">
                <a:lnSpc>
                  <a:spcPct val="100000"/>
                </a:lnSpc>
                <a:spcBef>
                  <a:spcPts val="600"/>
                </a:spcBef>
                <a:spcAft>
                  <a:spcPts val="0"/>
                </a:spcAft>
                <a:buClrTx/>
                <a:buSzTx/>
                <a:buFontTx/>
                <a:buBlip>
                  <a:blip r:embed="rId3"/>
                </a:buBlip>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Простые подсказки</a:t>
              </a:r>
            </a:p>
            <a:p>
              <a:pPr marL="285750" marR="0" lvl="0" indent="-285750" algn="l" defTabSz="914400" rtl="0" eaLnBrk="1" fontAlgn="auto" latinLnBrk="0" hangingPunct="1">
                <a:lnSpc>
                  <a:spcPct val="100000"/>
                </a:lnSpc>
                <a:spcBef>
                  <a:spcPts val="600"/>
                </a:spcBef>
                <a:spcAft>
                  <a:spcPts val="0"/>
                </a:spcAft>
                <a:buClrTx/>
                <a:buSzTx/>
                <a:buFontTx/>
                <a:buBlip>
                  <a:blip r:embed="rId3"/>
                </a:buBlip>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Возможность выбрать интересующий вас раздел</a:t>
              </a:r>
            </a:p>
            <a:p>
              <a:pPr marL="285750" marR="0" lvl="0" indent="-285750" algn="l" defTabSz="914400" rtl="0" eaLnBrk="1" fontAlgn="auto" latinLnBrk="0" hangingPunct="1">
                <a:lnSpc>
                  <a:spcPct val="100000"/>
                </a:lnSpc>
                <a:spcBef>
                  <a:spcPts val="600"/>
                </a:spcBef>
                <a:spcAft>
                  <a:spcPts val="0"/>
                </a:spcAft>
                <a:buClrTx/>
                <a:buSzTx/>
                <a:buFontTx/>
                <a:buBlip>
                  <a:blip r:embed="rId3"/>
                </a:buBlip>
                <a:tabLst/>
                <a:defRPr/>
              </a:pPr>
              <a:r>
                <a:rPr kumimoji="0" lang="ru-RU" sz="16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Задавайте вопрос, если не все понятно – ответим в режиме онлайн!</a:t>
              </a:r>
            </a:p>
          </p:txBody>
        </p:sp>
        <p:pic>
          <p:nvPicPr>
            <p:cNvPr id="6" name="Picture 5">
              <a:extLst>
                <a:ext uri="{FF2B5EF4-FFF2-40B4-BE49-F238E27FC236}">
                  <a16:creationId xmlns:a16="http://schemas.microsoft.com/office/drawing/2014/main" id="{5265ECC1-52D5-3816-8EFC-1DD6AAC220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4203" y="4923826"/>
              <a:ext cx="1372330" cy="1372330"/>
            </a:xfrm>
            <a:prstGeom prst="rect">
              <a:avLst/>
            </a:prstGeom>
          </p:spPr>
        </p:pic>
        <p:sp>
          <p:nvSpPr>
            <p:cNvPr id="8" name="TextBox 7">
              <a:extLst>
                <a:ext uri="{FF2B5EF4-FFF2-40B4-BE49-F238E27FC236}">
                  <a16:creationId xmlns:a16="http://schemas.microsoft.com/office/drawing/2014/main" id="{22337F78-F9F9-D937-F3D9-3A0169F57E9B}"/>
                </a:ext>
              </a:extLst>
            </p:cNvPr>
            <p:cNvSpPr txBox="1"/>
            <p:nvPr/>
          </p:nvSpPr>
          <p:spPr>
            <a:xfrm>
              <a:off x="8834083" y="5194493"/>
              <a:ext cx="223170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Научитесь работать</a:t>
              </a:r>
              <a:endPar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с маркировкой</a:t>
              </a:r>
              <a:endParaRPr kumimoji="0" lang="en-US"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за 5-10 минут! </a:t>
              </a:r>
            </a:p>
          </p:txBody>
        </p:sp>
      </p:grpSp>
      <p:sp>
        <p:nvSpPr>
          <p:cNvPr id="7" name="TextBox 6">
            <a:extLst>
              <a:ext uri="{FF2B5EF4-FFF2-40B4-BE49-F238E27FC236}">
                <a16:creationId xmlns:a16="http://schemas.microsoft.com/office/drawing/2014/main" id="{E2516181-DC97-C7FA-BD92-143B28EE3663}"/>
              </a:ext>
            </a:extLst>
          </p:cNvPr>
          <p:cNvSpPr txBox="1"/>
          <p:nvPr/>
        </p:nvSpPr>
        <p:spPr>
          <a:xfrm>
            <a:off x="6927741" y="5995011"/>
            <a:ext cx="474825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https://</a:t>
            </a:r>
            <a:r>
              <a:rPr kumimoji="0" lang="en" sz="1600" b="1" i="0" u="none" strike="noStrike" kern="1200" cap="none" spc="0" normalizeH="0" baseline="0" noProof="0" dirty="0" err="1">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markirovka.ru</a:t>
            </a:r>
            <a:r>
              <a:rPr kumimoji="0" lang="en"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 sz="1600" b="1" i="0" u="none" strike="noStrike" kern="1200" cap="none" spc="0" normalizeH="0" baseline="0" noProof="0" dirty="0" err="1">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virtual_education</a:t>
            </a:r>
            <a:r>
              <a:rPr kumimoji="0" lang="en"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Скругленный прямоугольник 8">
            <a:extLst>
              <a:ext uri="{FF2B5EF4-FFF2-40B4-BE49-F238E27FC236}">
                <a16:creationId xmlns:a16="http://schemas.microsoft.com/office/drawing/2014/main" id="{5D89CDD5-E34D-CCE0-A9B5-B0CAC68EEA34}"/>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solidFill>
                  <a:srgbClr val="63666A"/>
                </a:solidFill>
                <a:latin typeface="Segoe UI" panose="020B0502040204020203" pitchFamily="34" charset="0"/>
                <a:cs typeface="Segoe UI" panose="020B0502040204020203" pitchFamily="34" charset="0"/>
              </a:rPr>
              <a:t>Виртуальное</a:t>
            </a: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 обучающее пространство Честного Сообщества! </a:t>
            </a:r>
            <a:endParaRPr kumimoji="0" lang="en-US" sz="20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56021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32">
            <a:extLst>
              <a:ext uri="{FF2B5EF4-FFF2-40B4-BE49-F238E27FC236}">
                <a16:creationId xmlns:a16="http://schemas.microsoft.com/office/drawing/2014/main" id="{9CEA2D67-0475-A24C-B145-F1CCCF443792}"/>
              </a:ext>
            </a:extLst>
          </p:cNvPr>
          <p:cNvSpPr/>
          <p:nvPr/>
        </p:nvSpPr>
        <p:spPr>
          <a:xfrm>
            <a:off x="696000" y="360167"/>
            <a:ext cx="10800000" cy="90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Мы на связи всегда: прямая связь с экспертами,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ответы на вопросы онлайн</a:t>
            </a:r>
          </a:p>
        </p:txBody>
      </p:sp>
      <p:sp>
        <p:nvSpPr>
          <p:cNvPr id="4" name="TextBox 3">
            <a:extLst>
              <a:ext uri="{FF2B5EF4-FFF2-40B4-BE49-F238E27FC236}">
                <a16:creationId xmlns:a16="http://schemas.microsoft.com/office/drawing/2014/main" id="{D58F1747-0566-FD4C-B40A-FB2228E4CEEE}"/>
              </a:ext>
            </a:extLst>
          </p:cNvPr>
          <p:cNvSpPr txBox="1"/>
          <p:nvPr/>
        </p:nvSpPr>
        <p:spPr>
          <a:xfrm>
            <a:off x="7188390" y="3230799"/>
            <a:ext cx="440038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Регулярные обучающие вебинары на сайте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sng" strike="noStrike" kern="1200" cap="none" spc="0" normalizeH="0" baseline="0" noProof="0" dirty="0" err="1">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ЧестныйЗНАК.рф</a:t>
            </a:r>
            <a:endParaRPr kumimoji="0" lang="ru-RU" sz="1400" b="1" i="0" u="sng"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Раздел мероприятия </a:t>
            </a: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&gt;</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расписания вебинаров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Записи мероприятий в разделе мероприятия </a:t>
            </a: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&gt;</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видеоархив </a:t>
            </a:r>
          </a:p>
        </p:txBody>
      </p:sp>
      <p:sp>
        <p:nvSpPr>
          <p:cNvPr id="5" name="TextBox 4">
            <a:extLst>
              <a:ext uri="{FF2B5EF4-FFF2-40B4-BE49-F238E27FC236}">
                <a16:creationId xmlns:a16="http://schemas.microsoft.com/office/drawing/2014/main" id="{B8E99A43-26D0-334D-9E31-14D8FC19C5C4}"/>
              </a:ext>
            </a:extLst>
          </p:cNvPr>
          <p:cNvSpPr txBox="1"/>
          <p:nvPr/>
        </p:nvSpPr>
        <p:spPr>
          <a:xfrm>
            <a:off x="7188390" y="2021361"/>
            <a:ext cx="44003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Видео-инструкции и опыт участников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 канале </a:t>
            </a: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YouTube</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xmlns="" val="tx"/>
                    </a:ext>
                  </a:extLst>
                </a:hlinkClick>
              </a:rPr>
              <a:t>ЧестныйЗНАК</a:t>
            </a:r>
            <a:endParaRPr kumimoji="0" lang="ru-RU" sz="11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40FE959-895D-2F44-A269-9ECDCE3BE968}"/>
              </a:ext>
            </a:extLst>
          </p:cNvPr>
          <p:cNvSpPr txBox="1"/>
          <p:nvPr/>
        </p:nvSpPr>
        <p:spPr>
          <a:xfrm>
            <a:off x="1746218" y="2807390"/>
            <a:ext cx="36077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Или позвоните по телефону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8 800 222 15 23</a:t>
            </a:r>
            <a:endPar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9B84E8D3-8628-564A-8B4D-B9073F7B48E5}"/>
              </a:ext>
            </a:extLst>
          </p:cNvPr>
          <p:cNvSpPr txBox="1"/>
          <p:nvPr/>
        </p:nvSpPr>
        <p:spPr>
          <a:xfrm>
            <a:off x="1746218" y="1922971"/>
            <a:ext cx="36077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Вы можете написать нам</a:t>
            </a:r>
            <a:endPar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по почте</a:t>
            </a: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400" b="1" i="0" u="sng"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xmlns="" val="tx"/>
                    </a:ext>
                  </a:extLst>
                </a:hlinkClick>
              </a:rPr>
              <a:t>support@crpt.ru</a:t>
            </a:r>
            <a:endParaRPr kumimoji="0" lang="ru-RU" sz="1400" b="1" i="0" u="sng"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5F2A2374-C448-8440-8B3B-939A8CACCBBA}"/>
              </a:ext>
            </a:extLst>
          </p:cNvPr>
          <p:cNvSpPr txBox="1"/>
          <p:nvPr/>
        </p:nvSpPr>
        <p:spPr>
          <a:xfrm>
            <a:off x="836773" y="3737951"/>
            <a:ext cx="4517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Вы можете узнать самые горячие новости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и задать вопросы в наших </a:t>
            </a:r>
            <a:r>
              <a:rPr kumimoji="0" lang="ru-RU" sz="1400" b="0" i="0" u="none" strike="noStrike" kern="1200" cap="none" spc="0" normalizeH="0" baseline="0" noProof="0" dirty="0" err="1">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соц</a:t>
            </a:r>
            <a:r>
              <a:rPr kumimoji="0" lang="en-US"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иальных </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сетях</a:t>
            </a:r>
            <a:endPar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1" name="Рисунок 50">
            <a:extLst>
              <a:ext uri="{FF2B5EF4-FFF2-40B4-BE49-F238E27FC236}">
                <a16:creationId xmlns:a16="http://schemas.microsoft.com/office/drawing/2014/main" id="{8A9896D5-6345-0644-B14F-362475E065B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30100" y="3163467"/>
            <a:ext cx="778376" cy="1544297"/>
          </a:xfrm>
          <a:prstGeom prst="rect">
            <a:avLst/>
          </a:prstGeom>
        </p:spPr>
      </p:pic>
      <p:pic>
        <p:nvPicPr>
          <p:cNvPr id="14" name="Рисунок 1">
            <a:extLst>
              <a:ext uri="{FF2B5EF4-FFF2-40B4-BE49-F238E27FC236}">
                <a16:creationId xmlns:a16="http://schemas.microsoft.com/office/drawing/2014/main" id="{1D681147-3203-7D47-9E73-6EECAB1CDF4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836773" y="1824581"/>
            <a:ext cx="720000" cy="720000"/>
          </a:xfrm>
          <a:prstGeom prst="rect">
            <a:avLst/>
          </a:prstGeom>
        </p:spPr>
      </p:pic>
      <p:pic>
        <p:nvPicPr>
          <p:cNvPr id="15" name="Рисунок 58">
            <a:extLst>
              <a:ext uri="{FF2B5EF4-FFF2-40B4-BE49-F238E27FC236}">
                <a16:creationId xmlns:a16="http://schemas.microsoft.com/office/drawing/2014/main" id="{C0657955-8A87-704D-9185-C4BA9A24C1C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259288" y="1922971"/>
            <a:ext cx="720000" cy="720000"/>
          </a:xfrm>
          <a:prstGeom prst="rect">
            <a:avLst/>
          </a:prstGeom>
        </p:spPr>
      </p:pic>
      <p:grpSp>
        <p:nvGrpSpPr>
          <p:cNvPr id="12" name="Group 11">
            <a:extLst>
              <a:ext uri="{FF2B5EF4-FFF2-40B4-BE49-F238E27FC236}">
                <a16:creationId xmlns:a16="http://schemas.microsoft.com/office/drawing/2014/main" id="{C71E9394-33ED-4544-83E2-DE4E1B7F42A0}"/>
              </a:ext>
            </a:extLst>
          </p:cNvPr>
          <p:cNvGrpSpPr/>
          <p:nvPr/>
        </p:nvGrpSpPr>
        <p:grpSpPr>
          <a:xfrm>
            <a:off x="836773" y="5212308"/>
            <a:ext cx="4517160" cy="720000"/>
            <a:chOff x="836773" y="5618343"/>
            <a:chExt cx="4517160" cy="720000"/>
          </a:xfrm>
        </p:grpSpPr>
        <p:sp>
          <p:nvSpPr>
            <p:cNvPr id="6" name="TextBox 5">
              <a:extLst>
                <a:ext uri="{FF2B5EF4-FFF2-40B4-BE49-F238E27FC236}">
                  <a16:creationId xmlns:a16="http://schemas.microsoft.com/office/drawing/2014/main" id="{7A6D2207-3C72-2B4F-8CB1-989BEB6BA4C5}"/>
                </a:ext>
              </a:extLst>
            </p:cNvPr>
            <p:cNvSpPr txBox="1"/>
            <p:nvPr/>
          </p:nvSpPr>
          <p:spPr>
            <a:xfrm>
              <a:off x="1753933" y="5824455"/>
              <a:ext cx="3600000" cy="306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xmlns="" val="tx"/>
                      </a:ext>
                    </a:extLst>
                  </a:hlinkClick>
                </a:rPr>
                <a:t>https://vk.com/crptec</a:t>
              </a: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 </a:t>
              </a:r>
            </a:p>
          </p:txBody>
        </p:sp>
        <p:pic>
          <p:nvPicPr>
            <p:cNvPr id="16" name="Рисунок 59">
              <a:extLst>
                <a:ext uri="{FF2B5EF4-FFF2-40B4-BE49-F238E27FC236}">
                  <a16:creationId xmlns:a16="http://schemas.microsoft.com/office/drawing/2014/main" id="{45278BEB-0464-974B-853C-E6C9E09F2A59}"/>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36773" y="5618343"/>
              <a:ext cx="720000" cy="720000"/>
            </a:xfrm>
            <a:prstGeom prst="rect">
              <a:avLst/>
            </a:prstGeom>
          </p:spPr>
        </p:pic>
      </p:grpSp>
      <p:pic>
        <p:nvPicPr>
          <p:cNvPr id="18" name="Рисунок 61">
            <a:extLst>
              <a:ext uri="{FF2B5EF4-FFF2-40B4-BE49-F238E27FC236}">
                <a16:creationId xmlns:a16="http://schemas.microsoft.com/office/drawing/2014/main" id="{37C6B103-8687-554F-AC02-2A7DE0461A5C}"/>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836773" y="2709000"/>
            <a:ext cx="720000" cy="720000"/>
          </a:xfrm>
          <a:prstGeom prst="rect">
            <a:avLst/>
          </a:prstGeom>
        </p:spPr>
      </p:pic>
      <p:grpSp>
        <p:nvGrpSpPr>
          <p:cNvPr id="22" name="Group 21">
            <a:extLst>
              <a:ext uri="{FF2B5EF4-FFF2-40B4-BE49-F238E27FC236}">
                <a16:creationId xmlns:a16="http://schemas.microsoft.com/office/drawing/2014/main" id="{6CA5B8E3-2484-7247-B4D0-4100748A8986}"/>
              </a:ext>
            </a:extLst>
          </p:cNvPr>
          <p:cNvGrpSpPr/>
          <p:nvPr/>
        </p:nvGrpSpPr>
        <p:grpSpPr>
          <a:xfrm>
            <a:off x="836773" y="4359561"/>
            <a:ext cx="5329485" cy="720000"/>
            <a:chOff x="6259288" y="2014524"/>
            <a:chExt cx="5329485" cy="720000"/>
          </a:xfrm>
        </p:grpSpPr>
        <p:pic>
          <p:nvPicPr>
            <p:cNvPr id="23" name="Рисунок 60">
              <a:extLst>
                <a:ext uri="{FF2B5EF4-FFF2-40B4-BE49-F238E27FC236}">
                  <a16:creationId xmlns:a16="http://schemas.microsoft.com/office/drawing/2014/main" id="{9D8C3D66-9915-6245-8D76-D518950CB91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259288" y="2014524"/>
              <a:ext cx="720000" cy="720000"/>
            </a:xfrm>
            <a:prstGeom prst="rect">
              <a:avLst/>
            </a:prstGeom>
          </p:spPr>
        </p:pic>
        <p:sp>
          <p:nvSpPr>
            <p:cNvPr id="24" name="TextBox 23">
              <a:extLst>
                <a:ext uri="{FF2B5EF4-FFF2-40B4-BE49-F238E27FC236}">
                  <a16:creationId xmlns:a16="http://schemas.microsoft.com/office/drawing/2014/main" id="{2C175AA0-BD63-6042-947E-5E64B2C05514}"/>
                </a:ext>
              </a:extLst>
            </p:cNvPr>
            <p:cNvSpPr txBox="1"/>
            <p:nvPr/>
          </p:nvSpPr>
          <p:spPr>
            <a:xfrm>
              <a:off x="7188389" y="2112914"/>
              <a:ext cx="44003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Все новости маркировки в канале телеграмм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hlinkClick r:id="rId11">
                    <a:extLst>
                      <a:ext uri="{A12FA001-AC4F-418D-AE19-62706E023703}">
                        <ahyp:hlinkClr xmlns:ahyp="http://schemas.microsoft.com/office/drawing/2018/hyperlinkcolor" xmlns="" val="tx"/>
                      </a:ext>
                    </a:extLst>
                  </a:hlinkClick>
                </a:rPr>
                <a:t>https://t.me/crptbreaking</a:t>
              </a:r>
              <a:endPar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420379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12">
            <a:extLst>
              <a:ext uri="{FF2B5EF4-FFF2-40B4-BE49-F238E27FC236}">
                <a16:creationId xmlns:a16="http://schemas.microsoft.com/office/drawing/2014/main" id="{04868D3D-C56F-B943-9BA7-52A90B0B86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61171" y="-1"/>
            <a:ext cx="6130829" cy="6858000"/>
          </a:xfrm>
          <a:prstGeom prst="rect">
            <a:avLst/>
          </a:prstGeom>
        </p:spPr>
      </p:pic>
      <p:sp>
        <p:nvSpPr>
          <p:cNvPr id="10" name="Прямоугольник 11">
            <a:extLst>
              <a:ext uri="{FF2B5EF4-FFF2-40B4-BE49-F238E27FC236}">
                <a16:creationId xmlns:a16="http://schemas.microsoft.com/office/drawing/2014/main" id="{5EB46129-57CA-D641-A1F0-EAEA30427303}"/>
              </a:ext>
            </a:extLst>
          </p:cNvPr>
          <p:cNvSpPr/>
          <p:nvPr/>
        </p:nvSpPr>
        <p:spPr>
          <a:xfrm>
            <a:off x="0" y="0"/>
            <a:ext cx="6061171" cy="6867940"/>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PT" sz="1800" b="0" i="0" u="none" strike="noStrike" kern="1200" cap="none" spc="0" normalizeH="0" baseline="0" noProof="0">
              <a:ln>
                <a:noFill/>
              </a:ln>
              <a:solidFill>
                <a:srgbClr val="6D6E71"/>
              </a:solidFill>
              <a:effectLst/>
              <a:highlight>
                <a:srgbClr val="595959"/>
              </a:highlight>
              <a:uLnTx/>
              <a:uFillTx/>
              <a:latin typeface="Calibri" panose="020F0502020204030204"/>
              <a:ea typeface="+mn-ea"/>
              <a:cs typeface="+mn-cs"/>
            </a:endParaRPr>
          </a:p>
        </p:txBody>
      </p:sp>
      <p:sp>
        <p:nvSpPr>
          <p:cNvPr id="11" name="Прямоугольник 10">
            <a:extLst>
              <a:ext uri="{FF2B5EF4-FFF2-40B4-BE49-F238E27FC236}">
                <a16:creationId xmlns:a16="http://schemas.microsoft.com/office/drawing/2014/main" id="{441FE9DE-E045-A940-BF7D-9D9A82CAD5C5}"/>
              </a:ext>
            </a:extLst>
          </p:cNvPr>
          <p:cNvSpPr/>
          <p:nvPr/>
        </p:nvSpPr>
        <p:spPr>
          <a:xfrm>
            <a:off x="734676" y="3963887"/>
            <a:ext cx="4556989" cy="1517678"/>
          </a:xfrm>
          <a:prstGeom prst="rect">
            <a:avLst/>
          </a:prstGeom>
        </p:spPr>
        <p:txBody>
          <a:bodyPr wrap="square" lIns="0" tIns="0" rIns="0" bIns="360000">
            <a:spAutoFit/>
          </a:bodyPr>
          <a:lstStyle/>
          <a:p>
            <a:pPr marL="0" marR="0" lvl="0" indent="0" algn="l" defTabSz="839852"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Техническая поддержка</a:t>
            </a:r>
            <a:endParaRPr kumimoji="0" lang="en-US" sz="15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83985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8 (800) 222-15-23</a:t>
            </a:r>
          </a:p>
          <a:p>
            <a:pPr marL="0" marR="0" lvl="0" indent="0" algn="l" defTabSz="839852" rtl="0" eaLnBrk="1" fontAlgn="auto" latinLnBrk="0" hangingPunct="1">
              <a:lnSpc>
                <a:spcPct val="100000"/>
              </a:lnSpc>
              <a:spcBef>
                <a:spcPts val="0"/>
              </a:spcBef>
              <a:spcAft>
                <a:spcPts val="0"/>
              </a:spcAft>
              <a:buClrTx/>
              <a:buSzTx/>
              <a:buFontTx/>
              <a:buNone/>
              <a:tabLst/>
              <a:defRPr/>
            </a:pPr>
            <a:endParaRPr kumimoji="0" lang="ru-RU" sz="15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83985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F6F42E"/>
                </a:solidFill>
                <a:effectLst/>
                <a:uLnTx/>
                <a:uFillTx/>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xmlns="" val="tx"/>
                    </a:ext>
                  </a:extLst>
                </a:hlinkClick>
              </a:rPr>
              <a:t>support@crpt.ru</a:t>
            </a:r>
            <a:endParaRPr kumimoji="0" lang="en-US" sz="1500" b="1" i="0" u="sng" strike="noStrike" kern="1200" cap="none" spc="0" normalizeH="0" baseline="0" noProof="0" dirty="0">
              <a:ln>
                <a:noFill/>
              </a:ln>
              <a:solidFill>
                <a:srgbClr val="F6F42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83985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F6F42E"/>
                </a:solidFill>
                <a:effectLst/>
                <a:uLnTx/>
                <a:uFillTx/>
                <a:latin typeface="Segoe UI" panose="020B0502040204020203" pitchFamily="34" charset="0"/>
                <a:ea typeface="Segoe UI" panose="020B0502040204020203" pitchFamily="34" charset="0"/>
                <a:cs typeface="Segoe UI" panose="020B0502040204020203" pitchFamily="34" charset="0"/>
              </a:rPr>
              <a:t>https//</a:t>
            </a:r>
            <a:r>
              <a:rPr kumimoji="0" lang="en-US" sz="1500" b="1" i="0" u="sng" strike="noStrike" kern="1200" cap="none" spc="0" normalizeH="0" baseline="0" noProof="0" dirty="0" err="1">
                <a:ln>
                  <a:noFill/>
                </a:ln>
                <a:solidFill>
                  <a:srgbClr val="F6F42E"/>
                </a:solidFill>
                <a:effectLst/>
                <a:uLnTx/>
                <a:uFillTx/>
                <a:latin typeface="Segoe UI" panose="020B0502040204020203" pitchFamily="34" charset="0"/>
                <a:ea typeface="Segoe UI" panose="020B0502040204020203" pitchFamily="34" charset="0"/>
                <a:cs typeface="Segoe UI" panose="020B0502040204020203" pitchFamily="34" charset="0"/>
              </a:rPr>
              <a:t>support.crpt.ru</a:t>
            </a:r>
            <a:endParaRPr kumimoji="0" lang="ru-RU" sz="1500" b="1" i="0" u="none" strike="noStrike" kern="1200" cap="none" spc="0" normalizeH="0" baseline="0" noProof="0" dirty="0">
              <a:ln>
                <a:noFill/>
              </a:ln>
              <a:solidFill>
                <a:srgbClr val="F6F42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Заголовок 1">
            <a:extLst>
              <a:ext uri="{FF2B5EF4-FFF2-40B4-BE49-F238E27FC236}">
                <a16:creationId xmlns:a16="http://schemas.microsoft.com/office/drawing/2014/main" id="{F73ECF50-AED9-8642-9032-7014F7A08841}"/>
              </a:ext>
            </a:extLst>
          </p:cNvPr>
          <p:cNvSpPr txBox="1">
            <a:spLocks/>
          </p:cNvSpPr>
          <p:nvPr/>
        </p:nvSpPr>
        <p:spPr>
          <a:xfrm>
            <a:off x="734676" y="778059"/>
            <a:ext cx="4556990" cy="73754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839852"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СПАСИБО</a:t>
            </a:r>
          </a:p>
          <a:p>
            <a:pPr marL="0" marR="0" lvl="0" indent="0" algn="l" defTabSz="839852"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ЗА ВНИМАНИЕ!</a:t>
            </a:r>
            <a:endParaRPr kumimoji="0" lang="ru-RU" sz="2400" b="1" i="0" u="none" strike="noStrike" kern="1200" cap="none" spc="0" normalizeH="0" baseline="0" noProof="0" dirty="0">
              <a:ln>
                <a:noFill/>
              </a:ln>
              <a:solidFill>
                <a:srgbClr val="F6F42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3" name="Прямая соединительная линия 13">
            <a:extLst>
              <a:ext uri="{FF2B5EF4-FFF2-40B4-BE49-F238E27FC236}">
                <a16:creationId xmlns:a16="http://schemas.microsoft.com/office/drawing/2014/main" id="{0D0157E4-AE71-B44D-8977-8E9279494BB4}"/>
              </a:ext>
            </a:extLst>
          </p:cNvPr>
          <p:cNvCxnSpPr>
            <a:cxnSpLocks/>
          </p:cNvCxnSpPr>
          <p:nvPr/>
        </p:nvCxnSpPr>
        <p:spPr>
          <a:xfrm flipH="1">
            <a:off x="734676" y="1590046"/>
            <a:ext cx="2326512" cy="0"/>
          </a:xfrm>
          <a:prstGeom prst="line">
            <a:avLst/>
          </a:prstGeom>
          <a:ln w="41275">
            <a:solidFill>
              <a:srgbClr val="F6F42E"/>
            </a:solidFill>
          </a:ln>
        </p:spPr>
        <p:style>
          <a:lnRef idx="1">
            <a:schemeClr val="accent1"/>
          </a:lnRef>
          <a:fillRef idx="0">
            <a:schemeClr val="accent1"/>
          </a:fillRef>
          <a:effectRef idx="0">
            <a:schemeClr val="accent1"/>
          </a:effectRef>
          <a:fontRef idx="minor">
            <a:schemeClr val="tx1"/>
          </a:fontRef>
        </p:style>
      </p:cxnSp>
      <p:pic>
        <p:nvPicPr>
          <p:cNvPr id="14" name="Рисунок 12">
            <a:extLst>
              <a:ext uri="{FF2B5EF4-FFF2-40B4-BE49-F238E27FC236}">
                <a16:creationId xmlns:a16="http://schemas.microsoft.com/office/drawing/2014/main" id="{1F1C8C51-DEDF-384C-8279-7A2086F4933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03560" y="5481565"/>
            <a:ext cx="3367545" cy="734125"/>
          </a:xfrm>
          <a:prstGeom prst="rect">
            <a:avLst/>
          </a:prstGeom>
        </p:spPr>
      </p:pic>
    </p:spTree>
    <p:extLst>
      <p:ext uri="{BB962C8B-B14F-4D97-AF65-F5344CB8AC3E}">
        <p14:creationId xmlns:p14="http://schemas.microsoft.com/office/powerpoint/2010/main" val="6150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 descr="Изображение выглядит как одежда, мужчина, человек, держит&#10;&#10;Автоматически созданное описание">
            <a:extLst>
              <a:ext uri="{FF2B5EF4-FFF2-40B4-BE49-F238E27FC236}">
                <a16:creationId xmlns:a16="http://schemas.microsoft.com/office/drawing/2014/main" id="{7E3FFCB0-A217-A942-BEAA-70614CEBE0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718677"/>
            <a:ext cx="4570800" cy="4552950"/>
          </a:xfrm>
          <a:prstGeom prst="rect">
            <a:avLst/>
          </a:prstGeom>
        </p:spPr>
      </p:pic>
      <p:sp>
        <p:nvSpPr>
          <p:cNvPr id="42" name="Прямоугольник 3">
            <a:extLst>
              <a:ext uri="{FF2B5EF4-FFF2-40B4-BE49-F238E27FC236}">
                <a16:creationId xmlns:a16="http://schemas.microsoft.com/office/drawing/2014/main" id="{91D7A228-4F58-8D48-974A-3586C9CF8F0E}"/>
              </a:ext>
            </a:extLst>
          </p:cNvPr>
          <p:cNvSpPr/>
          <p:nvPr/>
        </p:nvSpPr>
        <p:spPr>
          <a:xfrm>
            <a:off x="4105275" y="1419226"/>
            <a:ext cx="7368041" cy="280076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В соответствии с </a:t>
            </a: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постановлением Правительства Российской Федерации от 31.12.2019 г. № 1956</a:t>
            </a: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 маркировке подлежат изделия легкой промышленности согласно кодам товарной номенклатуры:</a:t>
            </a:r>
            <a:b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
            </a:r>
            <a:b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ТН ВЭД ЕАЭС:</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4203 10 000</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6106</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6201</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6202</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6302</a:t>
            </a:r>
          </a:p>
        </p:txBody>
      </p:sp>
      <p:sp>
        <p:nvSpPr>
          <p:cNvPr id="43" name="Скругленный прямоугольник 8">
            <a:extLst>
              <a:ext uri="{FF2B5EF4-FFF2-40B4-BE49-F238E27FC236}">
                <a16:creationId xmlns:a16="http://schemas.microsoft.com/office/drawing/2014/main" id="{F4DB7E36-F737-1048-9ED4-86BE6FEE33F2}"/>
              </a:ext>
            </a:extLst>
          </p:cNvPr>
          <p:cNvSpPr/>
          <p:nvPr/>
        </p:nvSpPr>
        <p:spPr>
          <a:xfrm>
            <a:off x="4105275" y="360000"/>
            <a:ext cx="7368040" cy="878250"/>
          </a:xfrm>
          <a:prstGeom prst="roundRect">
            <a:avLst/>
          </a:prstGeom>
          <a:solidFill>
            <a:srgbClr val="F6F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Что необходимо маркировать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в легкой промышленности?</a:t>
            </a:r>
            <a:endParaRPr kumimoji="0" lang="ru-PT" sz="24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 name="Прямоугольник 10">
            <a:extLst>
              <a:ext uri="{FF2B5EF4-FFF2-40B4-BE49-F238E27FC236}">
                <a16:creationId xmlns:a16="http://schemas.microsoft.com/office/drawing/2014/main" id="{10909D20-0EC6-6949-9035-CC459CAC92D7}"/>
              </a:ext>
            </a:extLst>
          </p:cNvPr>
          <p:cNvSpPr/>
          <p:nvPr/>
        </p:nvSpPr>
        <p:spPr>
          <a:xfrm>
            <a:off x="6325374" y="2644170"/>
            <a:ext cx="1612315" cy="156966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ОКПД2: </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14.11.10</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14.14.13</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14.13.21</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14.13.21</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13.92.12</a:t>
            </a:r>
          </a:p>
        </p:txBody>
      </p:sp>
      <p:cxnSp>
        <p:nvCxnSpPr>
          <p:cNvPr id="50" name="Straight Connector 22">
            <a:extLst>
              <a:ext uri="{FF2B5EF4-FFF2-40B4-BE49-F238E27FC236}">
                <a16:creationId xmlns:a16="http://schemas.microsoft.com/office/drawing/2014/main" id="{7AB403EF-276D-2141-84A5-FBD4F94872E9}"/>
              </a:ext>
            </a:extLst>
          </p:cNvPr>
          <p:cNvCxnSpPr>
            <a:cxnSpLocks/>
          </p:cNvCxnSpPr>
          <p:nvPr/>
        </p:nvCxnSpPr>
        <p:spPr>
          <a:xfrm>
            <a:off x="6096000" y="2726422"/>
            <a:ext cx="0" cy="1392572"/>
          </a:xfrm>
          <a:prstGeom prst="line">
            <a:avLst/>
          </a:prstGeom>
          <a:ln w="2540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1" name="Прямоугольник 12">
            <a:extLst>
              <a:ext uri="{FF2B5EF4-FFF2-40B4-BE49-F238E27FC236}">
                <a16:creationId xmlns:a16="http://schemas.microsoft.com/office/drawing/2014/main" id="{1605B976-3796-E54F-B094-06FA736BEFD7}"/>
              </a:ext>
            </a:extLst>
          </p:cNvPr>
          <p:cNvSpPr/>
          <p:nvPr/>
        </p:nvSpPr>
        <p:spPr>
          <a:xfrm>
            <a:off x="7818878" y="2898396"/>
            <a:ext cx="1645956" cy="584775"/>
          </a:xfrm>
          <a:prstGeom prst="rect">
            <a:avLst/>
          </a:prstGeom>
        </p:spPr>
        <p:txBody>
          <a:bodyPr wrap="square">
            <a:spAutoFit/>
          </a:bodyPr>
          <a:lstStyle/>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13.92.13</a:t>
            </a:r>
          </a:p>
          <a:p>
            <a:pPr marL="285750" marR="0" lvl="0" indent="-285750" algn="l" defTabSz="914400" rtl="0" eaLnBrk="1" fontAlgn="base" latinLnBrk="0" hangingPunct="1">
              <a:lnSpc>
                <a:spcPct val="100000"/>
              </a:lnSpc>
              <a:spcBef>
                <a:spcPts val="0"/>
              </a:spcBef>
              <a:spcAft>
                <a:spcPts val="0"/>
              </a:spcAft>
              <a:buClrTx/>
              <a:buSzTx/>
              <a:buFontTx/>
              <a:buBlip>
                <a:blip r:embed="rId4"/>
              </a:buBlip>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13.92.14</a:t>
            </a:r>
          </a:p>
        </p:txBody>
      </p:sp>
      <p:sp>
        <p:nvSpPr>
          <p:cNvPr id="2" name="Прямоугольник: скругленные углы 1">
            <a:extLst>
              <a:ext uri="{FF2B5EF4-FFF2-40B4-BE49-F238E27FC236}">
                <a16:creationId xmlns:a16="http://schemas.microsoft.com/office/drawing/2014/main" id="{A6ABFE14-6A13-4F91-817F-0D011A9EE865}"/>
              </a:ext>
            </a:extLst>
          </p:cNvPr>
          <p:cNvSpPr/>
          <p:nvPr/>
        </p:nvSpPr>
        <p:spPr>
          <a:xfrm>
            <a:off x="616520" y="4840448"/>
            <a:ext cx="10958960" cy="195463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8">
            <a:extLst>
              <a:ext uri="{FF2B5EF4-FFF2-40B4-BE49-F238E27FC236}">
                <a16:creationId xmlns:a16="http://schemas.microsoft.com/office/drawing/2014/main" id="{A2B762C8-D31B-4F2A-8EEB-E5A32F6FCB13}"/>
              </a:ext>
            </a:extLst>
          </p:cNvPr>
          <p:cNvSpPr/>
          <p:nvPr/>
        </p:nvSpPr>
        <p:spPr>
          <a:xfrm>
            <a:off x="1642704" y="4877826"/>
            <a:ext cx="9932776"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Постановление Правительства Российской Федерации 1899 от 13.11.2023 года «О внесении изменений в Постановление Российской Федерации от 31.12.20219г. № 1956».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Срок введения обязательной маркировки </a:t>
            </a: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01.04.2024 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rgbClr val="6D6E71"/>
                </a:solidFill>
                <a:latin typeface="Segoe UI" panose="020B0502040204020203" pitchFamily="34" charset="0"/>
                <a:cs typeface="Segoe UI" panose="020B0502040204020203" pitchFamily="34" charset="0"/>
              </a:rPr>
              <a:t>Постановление Правительства Российской Федерации от 29.06.2024 № 883 «О внесении изменений в некоторые акты Правительства Российской Федерации» </a:t>
            </a: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a:p>
            <a:pPr>
              <a:defRPr/>
            </a:pPr>
            <a:r>
              <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Срок введения обязательной маркировки </a:t>
            </a:r>
            <a:r>
              <a:rPr kumimoji="0" lang="ru-RU" sz="1600" b="1"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rPr>
              <a:t>01.03.2025 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6D6E71"/>
              </a:solidFill>
              <a:effectLst/>
              <a:uLnTx/>
              <a:uFillTx/>
              <a:latin typeface="Segoe UI" panose="020B0502040204020203" pitchFamily="34" charset="0"/>
              <a:ea typeface="+mn-ea"/>
              <a:cs typeface="Segoe UI" panose="020B0502040204020203" pitchFamily="34" charset="0"/>
            </a:endParaRPr>
          </a:p>
        </p:txBody>
      </p:sp>
      <p:pic>
        <p:nvPicPr>
          <p:cNvPr id="10" name="Picture 40">
            <a:extLst>
              <a:ext uri="{FF2B5EF4-FFF2-40B4-BE49-F238E27FC236}">
                <a16:creationId xmlns:a16="http://schemas.microsoft.com/office/drawing/2014/main" id="{35D0DC1D-A1E9-47D9-B892-9A75277EF75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8686" y="5211503"/>
            <a:ext cx="821852" cy="821852"/>
          </a:xfrm>
          <a:prstGeom prst="rect">
            <a:avLst/>
          </a:prstGeom>
        </p:spPr>
      </p:pic>
    </p:spTree>
    <p:extLst>
      <p:ext uri="{BB962C8B-B14F-4D97-AF65-F5344CB8AC3E}">
        <p14:creationId xmlns:p14="http://schemas.microsoft.com/office/powerpoint/2010/main" val="326846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186EFBEC-0F7D-C306-B49C-D8B1D5BAF8F9}"/>
              </a:ext>
            </a:extLst>
          </p:cNvPr>
          <p:cNvSpPr/>
          <p:nvPr/>
        </p:nvSpPr>
        <p:spPr>
          <a:xfrm>
            <a:off x="1" y="3389037"/>
            <a:ext cx="12192000" cy="3488899"/>
          </a:xfrm>
          <a:prstGeom prst="rect">
            <a:avLst/>
          </a:prstGeom>
          <a:solidFill>
            <a:srgbClr val="636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Скругленный прямоугольник 8">
            <a:extLst>
              <a:ext uri="{FF2B5EF4-FFF2-40B4-BE49-F238E27FC236}">
                <a16:creationId xmlns:a16="http://schemas.microsoft.com/office/drawing/2014/main" id="{768F2775-7079-544A-9D49-A9EF6616D45A}"/>
              </a:ext>
            </a:extLst>
          </p:cNvPr>
          <p:cNvSpPr/>
          <p:nvPr/>
        </p:nvSpPr>
        <p:spPr>
          <a:xfrm>
            <a:off x="515999" y="1320282"/>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 name="Скругленный прямоугольник 8">
            <a:extLst>
              <a:ext uri="{FF2B5EF4-FFF2-40B4-BE49-F238E27FC236}">
                <a16:creationId xmlns:a16="http://schemas.microsoft.com/office/drawing/2014/main" id="{B8BC580C-D9BC-7CAD-EA3F-9107EB9AC729}"/>
              </a:ext>
            </a:extLst>
          </p:cNvPr>
          <p:cNvSpPr/>
          <p:nvPr/>
        </p:nvSpPr>
        <p:spPr>
          <a:xfrm>
            <a:off x="1635193" y="1320282"/>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 name="Скругленный прямоугольник 8">
            <a:extLst>
              <a:ext uri="{FF2B5EF4-FFF2-40B4-BE49-F238E27FC236}">
                <a16:creationId xmlns:a16="http://schemas.microsoft.com/office/drawing/2014/main" id="{A5F4F87C-3841-E837-5755-E91D7F62ED85}"/>
              </a:ext>
            </a:extLst>
          </p:cNvPr>
          <p:cNvSpPr/>
          <p:nvPr/>
        </p:nvSpPr>
        <p:spPr>
          <a:xfrm>
            <a:off x="2754388" y="1320282"/>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 name="Скругленный прямоугольник 8">
            <a:extLst>
              <a:ext uri="{FF2B5EF4-FFF2-40B4-BE49-F238E27FC236}">
                <a16:creationId xmlns:a16="http://schemas.microsoft.com/office/drawing/2014/main" id="{05274E06-4EDA-5BEB-ABEB-C7300EFF9571}"/>
              </a:ext>
            </a:extLst>
          </p:cNvPr>
          <p:cNvSpPr/>
          <p:nvPr/>
        </p:nvSpPr>
        <p:spPr>
          <a:xfrm>
            <a:off x="3873582" y="1320282"/>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 name="Скругленный прямоугольник 8">
            <a:extLst>
              <a:ext uri="{FF2B5EF4-FFF2-40B4-BE49-F238E27FC236}">
                <a16:creationId xmlns:a16="http://schemas.microsoft.com/office/drawing/2014/main" id="{35219311-4AEF-2D08-D341-55C533E5F7CA}"/>
              </a:ext>
            </a:extLst>
          </p:cNvPr>
          <p:cNvSpPr/>
          <p:nvPr/>
        </p:nvSpPr>
        <p:spPr>
          <a:xfrm>
            <a:off x="4992775" y="1320282"/>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 name="Скругленный прямоугольник 8">
            <a:extLst>
              <a:ext uri="{FF2B5EF4-FFF2-40B4-BE49-F238E27FC236}">
                <a16:creationId xmlns:a16="http://schemas.microsoft.com/office/drawing/2014/main" id="{B5DC0338-4F00-FB1F-1CF1-691017B61AAA}"/>
              </a:ext>
            </a:extLst>
          </p:cNvPr>
          <p:cNvSpPr/>
          <p:nvPr/>
        </p:nvSpPr>
        <p:spPr>
          <a:xfrm>
            <a:off x="515999" y="2510351"/>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 name="Скругленный прямоугольник 8">
            <a:extLst>
              <a:ext uri="{FF2B5EF4-FFF2-40B4-BE49-F238E27FC236}">
                <a16:creationId xmlns:a16="http://schemas.microsoft.com/office/drawing/2014/main" id="{968E71DF-DB9B-B6B6-5ABD-B142DCC8D86A}"/>
              </a:ext>
            </a:extLst>
          </p:cNvPr>
          <p:cNvSpPr/>
          <p:nvPr/>
        </p:nvSpPr>
        <p:spPr>
          <a:xfrm>
            <a:off x="1635193" y="2510351"/>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 name="Скругленный прямоугольник 8">
            <a:extLst>
              <a:ext uri="{FF2B5EF4-FFF2-40B4-BE49-F238E27FC236}">
                <a16:creationId xmlns:a16="http://schemas.microsoft.com/office/drawing/2014/main" id="{B14EAB2C-4191-476F-91AF-45529D993661}"/>
              </a:ext>
            </a:extLst>
          </p:cNvPr>
          <p:cNvSpPr/>
          <p:nvPr/>
        </p:nvSpPr>
        <p:spPr>
          <a:xfrm>
            <a:off x="2754388" y="2510351"/>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 name="Скругленный прямоугольник 8">
            <a:extLst>
              <a:ext uri="{FF2B5EF4-FFF2-40B4-BE49-F238E27FC236}">
                <a16:creationId xmlns:a16="http://schemas.microsoft.com/office/drawing/2014/main" id="{9F79AD52-2B1B-4038-7A71-258857411500}"/>
              </a:ext>
            </a:extLst>
          </p:cNvPr>
          <p:cNvSpPr/>
          <p:nvPr/>
        </p:nvSpPr>
        <p:spPr>
          <a:xfrm>
            <a:off x="3873582" y="2510351"/>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Скругленный прямоугольник 8">
            <a:extLst>
              <a:ext uri="{FF2B5EF4-FFF2-40B4-BE49-F238E27FC236}">
                <a16:creationId xmlns:a16="http://schemas.microsoft.com/office/drawing/2014/main" id="{35446597-E0F3-F178-B95E-E20D91C9B29C}"/>
              </a:ext>
            </a:extLst>
          </p:cNvPr>
          <p:cNvSpPr/>
          <p:nvPr/>
        </p:nvSpPr>
        <p:spPr>
          <a:xfrm>
            <a:off x="4992775" y="2510351"/>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Скругленный прямоугольник 29">
            <a:extLst>
              <a:ext uri="{FF2B5EF4-FFF2-40B4-BE49-F238E27FC236}">
                <a16:creationId xmlns:a16="http://schemas.microsoft.com/office/drawing/2014/main" id="{2D3A0D9B-A4D9-E34C-895D-107257D8F9AA}"/>
              </a:ext>
            </a:extLst>
          </p:cNvPr>
          <p:cNvSpPr/>
          <p:nvPr/>
        </p:nvSpPr>
        <p:spPr>
          <a:xfrm>
            <a:off x="516000" y="372477"/>
            <a:ext cx="11160000" cy="720000"/>
          </a:xfrm>
          <a:prstGeom prst="roundRect">
            <a:avLst/>
          </a:prstGeom>
          <a:solidFill>
            <a:srgbClr val="F6F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Товары подлежащие маркировке с 1 апреля 2024 года</a:t>
            </a:r>
          </a:p>
        </p:txBody>
      </p:sp>
      <p:sp>
        <p:nvSpPr>
          <p:cNvPr id="25" name="TextBox 24">
            <a:extLst>
              <a:ext uri="{FF2B5EF4-FFF2-40B4-BE49-F238E27FC236}">
                <a16:creationId xmlns:a16="http://schemas.microsoft.com/office/drawing/2014/main" id="{C1839113-84C4-2CCF-3E97-AA8630FBC079}"/>
              </a:ext>
            </a:extLst>
          </p:cNvPr>
          <p:cNvSpPr txBox="1"/>
          <p:nvPr/>
        </p:nvSpPr>
        <p:spPr>
          <a:xfrm>
            <a:off x="516000" y="3879681"/>
            <a:ext cx="6099242" cy="276999"/>
          </a:xfrm>
          <a:prstGeom prst="rect">
            <a:avLst/>
          </a:prstGeom>
          <a:noFill/>
        </p:spPr>
        <p:txBody>
          <a:bodyPr wrap="square">
            <a:spAutoFit/>
          </a:bodyPr>
          <a:lstStyle/>
          <a:p>
            <a:pPr marL="0" marR="0" lvl="0" indent="0" algn="l" defTabSz="914400" rtl="0" eaLnBrk="1" fontAlgn="base" latinLnBrk="0" hangingPunct="1">
              <a:lnSpc>
                <a:spcPct val="100000"/>
              </a:lnSpc>
              <a:spcAft>
                <a:spcPts val="40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НАИМЕНОВАНИЕ</a:t>
            </a:r>
            <a:endPar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B1C76B2F-C12C-DBD9-0CCA-BB6DFEBEC6C2}"/>
              </a:ext>
            </a:extLst>
          </p:cNvPr>
          <p:cNvSpPr txBox="1"/>
          <p:nvPr/>
        </p:nvSpPr>
        <p:spPr>
          <a:xfrm>
            <a:off x="516000" y="4156680"/>
            <a:ext cx="5400000" cy="2380139"/>
          </a:xfrm>
          <a:prstGeom prst="rect">
            <a:avLst/>
          </a:prstGeom>
          <a:noFill/>
        </p:spPr>
        <p:txBody>
          <a:bodyPr wrap="square">
            <a:spAutoFit/>
          </a:bodyPr>
          <a:lstStyle/>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Рубашки трикотажные машинного или ручного вязания, мужские или для мальчиков</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Предметы одежды из искусственного меха (за исключением полотен, рукавиц, перчаток и митенок, а также головных уборов)</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Одежда из фетра или нетканых материалов, текстильных материалов с пропиткой или покрытием (в части только верхней одежды)</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Пальто, куртки, плащи, плащи с капюшонами, анораки, ветровки, штормовки и аналогичные изделия мужские или для мальчиков, женские или для девочек трикотажные или вязаные</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Рубашки мужские или для мальчиков </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Блузки, блузы и блузоны женские и для девочек</a:t>
            </a:r>
          </a:p>
        </p:txBody>
      </p:sp>
      <p:sp>
        <p:nvSpPr>
          <p:cNvPr id="33" name="TextBox 32">
            <a:extLst>
              <a:ext uri="{FF2B5EF4-FFF2-40B4-BE49-F238E27FC236}">
                <a16:creationId xmlns:a16="http://schemas.microsoft.com/office/drawing/2014/main" id="{27BD2A1F-C338-F0D9-7207-04C6A667E9DC}"/>
              </a:ext>
            </a:extLst>
          </p:cNvPr>
          <p:cNvSpPr txBox="1"/>
          <p:nvPr/>
        </p:nvSpPr>
        <p:spPr>
          <a:xfrm>
            <a:off x="6276000" y="4156680"/>
            <a:ext cx="5400000" cy="2328843"/>
          </a:xfrm>
          <a:prstGeom prst="rect">
            <a:avLst/>
          </a:prstGeom>
          <a:noFill/>
        </p:spPr>
        <p:txBody>
          <a:bodyPr wrap="square">
            <a:spAutoFit/>
          </a:bodyPr>
          <a:lstStyle/>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Шали, шарфы, кашне, мантильи, вуали и аналогичные изделия, галстуки, галстуки-бабочки и шейные платки</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Костюмы спортивные и лыжные, отдельные предметы спецодежды </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Костюмы, комплекты, пиджаки, </a:t>
            </a:r>
            <a:r>
              <a:rPr kumimoji="0" lang="ru-RU" sz="1200" b="0" i="0" u="none" strike="noStrike" kern="1200" cap="none" spc="0" normalizeH="0" baseline="0" noProof="0" dirty="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блайзеры</a:t>
            </a: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брюки, комбинезоны с нагрудниками и лямками, бриджи и шорты трикотажные машинного или ручного вязания, мужские или для мальчиков, женские или для девочек</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Свитеры, пуловеры, кардиганы, жилеты и аналогичные изделия трикотажные машинного или ручного вязания</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Предметы одежды, включая рабочую одежду, изготовленные из натуральной или композиционной кожи.</a:t>
            </a:r>
          </a:p>
        </p:txBody>
      </p:sp>
      <p:sp>
        <p:nvSpPr>
          <p:cNvPr id="36" name="Скругленный прямоугольник 8">
            <a:extLst>
              <a:ext uri="{FF2B5EF4-FFF2-40B4-BE49-F238E27FC236}">
                <a16:creationId xmlns:a16="http://schemas.microsoft.com/office/drawing/2014/main" id="{FD909F52-A393-719C-3BE9-BAAB3556A181}"/>
              </a:ext>
            </a:extLst>
          </p:cNvPr>
          <p:cNvSpPr/>
          <p:nvPr/>
        </p:nvSpPr>
        <p:spPr>
          <a:xfrm>
            <a:off x="6252689" y="1320282"/>
            <a:ext cx="5423311" cy="2262108"/>
          </a:xfrm>
          <a:prstGeom prst="roundRect">
            <a:avLst>
              <a:gd name="adj" fmla="val 4724"/>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0000"/>
              </a:lnSpc>
              <a:spcAft>
                <a:spcPts val="300"/>
              </a:spcAft>
              <a:buClrTx/>
              <a:buSzTx/>
              <a:buFontTx/>
              <a:buNone/>
              <a:tabLst/>
              <a:defRPr/>
            </a:pPr>
            <a:endPar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id="{C4844A10-C344-525C-9B7F-C35814C6D074}"/>
              </a:ext>
            </a:extLst>
          </p:cNvPr>
          <p:cNvSpPr txBox="1"/>
          <p:nvPr/>
        </p:nvSpPr>
        <p:spPr>
          <a:xfrm>
            <a:off x="6399820" y="1632314"/>
            <a:ext cx="5129049" cy="1986602"/>
          </a:xfrm>
          <a:prstGeom prst="rect">
            <a:avLst/>
          </a:prstGeom>
          <a:noFill/>
        </p:spPr>
        <p:txBody>
          <a:bodyPr wrap="square" numCol="3" spcCol="180000">
            <a:noAutofit/>
          </a:bodyPr>
          <a:lstStyle/>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6105</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4304 00 000 0</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6113 00, 6210</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6101</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6102</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6205</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6206</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6214, 6215</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6211 20 000 0, 6211 32, 6211 33, 6211 39 000 0, 6211 42, 6211 43, 6211 49 000</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6103</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6104</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6203</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6204</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6110</a:t>
            </a:r>
          </a:p>
          <a:p>
            <a:pPr marL="171450" marR="0" lvl="0" indent="-171450" algn="l" defTabSz="914400" rtl="0" eaLnBrk="1" fontAlgn="auto"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6112 11 000 0, 6112 12 000 0, 6112 19 000 0, 6112 20 000 0</a:t>
            </a:r>
          </a:p>
          <a:p>
            <a:pPr marL="285750" marR="0" lvl="0" indent="-285750" algn="l" defTabSz="914400" rtl="0" eaLnBrk="1" fontAlgn="base"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4203 10 000</a:t>
            </a:r>
          </a:p>
          <a:p>
            <a:pPr marL="285750" marR="0" lvl="0" indent="-285750" algn="l" defTabSz="914400" rtl="0" eaLnBrk="1" fontAlgn="base"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6106</a:t>
            </a:r>
          </a:p>
          <a:p>
            <a:pPr marL="285750" marR="0" lvl="0" indent="-285750" algn="l" defTabSz="914400" rtl="0" eaLnBrk="1" fontAlgn="base"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6201</a:t>
            </a:r>
          </a:p>
          <a:p>
            <a:pPr marL="285750" marR="0" lvl="0" indent="-285750" algn="l" defTabSz="914400" rtl="0" eaLnBrk="1" fontAlgn="base"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6202</a:t>
            </a:r>
          </a:p>
          <a:p>
            <a:pPr marL="285750" marR="0" lvl="0" indent="-285750" algn="l" defTabSz="914400" rtl="0" eaLnBrk="1" fontAlgn="base" latinLnBrk="0" hangingPunct="1">
              <a:lnSpc>
                <a:spcPct val="100000"/>
              </a:lnSpc>
              <a:spcAft>
                <a:spcPts val="300"/>
              </a:spcAft>
              <a:buClrTx/>
              <a:buSzTx/>
              <a:buFontTx/>
              <a:buBlip>
                <a:blip r:embed="rId3"/>
              </a:buBlip>
              <a:tabLst/>
              <a:defRPr/>
            </a:pPr>
            <a:r>
              <a:rPr kumimoji="0" lang="ru-RU" sz="1100" b="0" i="0" u="none" strike="noStrike" kern="1200" cap="none" spc="0" normalizeH="0" baseline="0" noProof="0" dirty="0">
                <a:ln>
                  <a:noFill/>
                </a:ln>
                <a:solidFill>
                  <a:srgbClr val="6D6E71"/>
                </a:solidFill>
                <a:effectLst/>
                <a:uLnTx/>
                <a:uFillTx/>
                <a:latin typeface="Segoe UI" panose="020B0502040204020203" pitchFamily="34" charset="0"/>
                <a:ea typeface="Segoe UI" panose="020B0502040204020203" pitchFamily="34" charset="0"/>
                <a:cs typeface="Segoe UI" panose="020B0502040204020203" pitchFamily="34" charset="0"/>
              </a:rPr>
              <a:t>6302</a:t>
            </a:r>
            <a:endPar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id="{84CC0468-7810-8E49-C98B-F444B1BB39E9}"/>
              </a:ext>
            </a:extLst>
          </p:cNvPr>
          <p:cNvSpPr txBox="1"/>
          <p:nvPr/>
        </p:nvSpPr>
        <p:spPr>
          <a:xfrm>
            <a:off x="6399820" y="1369476"/>
            <a:ext cx="5129049" cy="261610"/>
          </a:xfrm>
          <a:prstGeom prst="rect">
            <a:avLst/>
          </a:prstGeom>
          <a:noFill/>
        </p:spPr>
        <p:txBody>
          <a:bodyPr wrap="square">
            <a:spAutoFit/>
          </a:bodyPr>
          <a:lstStyle/>
          <a:p>
            <a:pPr marL="0" marR="0" lvl="0" indent="0" algn="l" defTabSz="914400" rtl="0" eaLnBrk="1" fontAlgn="auto" latinLnBrk="0" hangingPunct="1">
              <a:lnSpc>
                <a:spcPct val="100000"/>
              </a:lnSpc>
              <a:spcAft>
                <a:spcPts val="300"/>
              </a:spcAft>
              <a:buClrTx/>
              <a:buSzTx/>
              <a:buFontTx/>
              <a:buNone/>
              <a:tabLst/>
              <a:defRPr/>
            </a:pPr>
            <a:r>
              <a:rPr kumimoji="0" lang="ru-RU" sz="11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ТН ВЭД ЕАЭС: </a:t>
            </a:r>
            <a:endPar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67B85A7C-0607-A781-3D85-5E2125D196E2}"/>
              </a:ext>
            </a:extLst>
          </p:cNvPr>
          <p:cNvSpPr txBox="1"/>
          <p:nvPr/>
        </p:nvSpPr>
        <p:spPr>
          <a:xfrm>
            <a:off x="598962" y="2017751"/>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РУБАШКИ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8B639DB8-86CC-770C-A4ED-6957D110DCCC}"/>
              </a:ext>
            </a:extLst>
          </p:cNvPr>
          <p:cNvSpPr txBox="1"/>
          <p:nvPr/>
        </p:nvSpPr>
        <p:spPr>
          <a:xfrm>
            <a:off x="1718156" y="2017751"/>
            <a:ext cx="780608" cy="257369"/>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ВЕРХНЯЯ </a:t>
            </a:r>
          </a:p>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ОДЕЖДА</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TextBox 63">
            <a:extLst>
              <a:ext uri="{FF2B5EF4-FFF2-40B4-BE49-F238E27FC236}">
                <a16:creationId xmlns:a16="http://schemas.microsoft.com/office/drawing/2014/main" id="{57A10BA8-51AB-93B0-8061-99EA89A7C064}"/>
              </a:ext>
            </a:extLst>
          </p:cNvPr>
          <p:cNvSpPr txBox="1"/>
          <p:nvPr/>
        </p:nvSpPr>
        <p:spPr>
          <a:xfrm>
            <a:off x="2837351" y="2017751"/>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БЛУЗКИ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7" name="TextBox 66">
            <a:extLst>
              <a:ext uri="{FF2B5EF4-FFF2-40B4-BE49-F238E27FC236}">
                <a16:creationId xmlns:a16="http://schemas.microsoft.com/office/drawing/2014/main" id="{93ECBE89-28CF-E839-267E-FC22092DD5E4}"/>
              </a:ext>
            </a:extLst>
          </p:cNvPr>
          <p:cNvSpPr txBox="1"/>
          <p:nvPr/>
        </p:nvSpPr>
        <p:spPr>
          <a:xfrm>
            <a:off x="3956545" y="2017751"/>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ШАЛИ/ШАРФЫ</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6E75C920-30D8-0351-8EFB-743452653CD7}"/>
              </a:ext>
            </a:extLst>
          </p:cNvPr>
          <p:cNvSpPr txBox="1"/>
          <p:nvPr/>
        </p:nvSpPr>
        <p:spPr>
          <a:xfrm>
            <a:off x="5075738" y="2017751"/>
            <a:ext cx="780608" cy="257369"/>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КОСТЮМЫ</a:t>
            </a:r>
          </a:p>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СПОРТИВНЫЕ</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2" name="TextBox 81">
            <a:extLst>
              <a:ext uri="{FF2B5EF4-FFF2-40B4-BE49-F238E27FC236}">
                <a16:creationId xmlns:a16="http://schemas.microsoft.com/office/drawing/2014/main" id="{3EFE6A82-6220-291A-D902-D3BAA201C42C}"/>
              </a:ext>
            </a:extLst>
          </p:cNvPr>
          <p:cNvSpPr txBox="1"/>
          <p:nvPr/>
        </p:nvSpPr>
        <p:spPr>
          <a:xfrm>
            <a:off x="598962" y="3207820"/>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СВИТЕРЫ</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5" name="TextBox 84">
            <a:extLst>
              <a:ext uri="{FF2B5EF4-FFF2-40B4-BE49-F238E27FC236}">
                <a16:creationId xmlns:a16="http://schemas.microsoft.com/office/drawing/2014/main" id="{E10B0147-67FC-EF6A-03FD-7047BB741DD1}"/>
              </a:ext>
            </a:extLst>
          </p:cNvPr>
          <p:cNvSpPr txBox="1"/>
          <p:nvPr/>
        </p:nvSpPr>
        <p:spPr>
          <a:xfrm>
            <a:off x="1718156" y="3207820"/>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ЮБКА</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BAA06777-EB01-4691-48E4-AA7C3E0D5F92}"/>
              </a:ext>
            </a:extLst>
          </p:cNvPr>
          <p:cNvSpPr txBox="1"/>
          <p:nvPr/>
        </p:nvSpPr>
        <p:spPr>
          <a:xfrm>
            <a:off x="2837351" y="3207820"/>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БРЮКИ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1" name="Graphic 100">
            <a:extLst>
              <a:ext uri="{FF2B5EF4-FFF2-40B4-BE49-F238E27FC236}">
                <a16:creationId xmlns:a16="http://schemas.microsoft.com/office/drawing/2014/main" id="{073535F1-EDC7-8D0C-6BDB-7B39C50878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758080" y="1529815"/>
            <a:ext cx="462372" cy="468000"/>
          </a:xfrm>
          <a:prstGeom prst="rect">
            <a:avLst/>
          </a:prstGeom>
        </p:spPr>
      </p:pic>
      <p:pic>
        <p:nvPicPr>
          <p:cNvPr id="109" name="Graphic 108">
            <a:extLst>
              <a:ext uri="{FF2B5EF4-FFF2-40B4-BE49-F238E27FC236}">
                <a16:creationId xmlns:a16="http://schemas.microsoft.com/office/drawing/2014/main" id="{1A015DCC-3360-07E2-FBB0-5D9FEACC9C0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1842812" y="2719884"/>
            <a:ext cx="531296" cy="468000"/>
          </a:xfrm>
          <a:prstGeom prst="rect">
            <a:avLst/>
          </a:prstGeom>
        </p:spPr>
      </p:pic>
      <p:pic>
        <p:nvPicPr>
          <p:cNvPr id="111" name="Graphic 110">
            <a:extLst>
              <a:ext uri="{FF2B5EF4-FFF2-40B4-BE49-F238E27FC236}">
                <a16:creationId xmlns:a16="http://schemas.microsoft.com/office/drawing/2014/main" id="{4DFA3F5B-5348-92CB-94F7-3552082ED7E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175316" y="1529815"/>
            <a:ext cx="343067" cy="468000"/>
          </a:xfrm>
          <a:prstGeom prst="rect">
            <a:avLst/>
          </a:prstGeom>
        </p:spPr>
      </p:pic>
      <p:pic>
        <p:nvPicPr>
          <p:cNvPr id="112" name="Graphic 111">
            <a:extLst>
              <a:ext uri="{FF2B5EF4-FFF2-40B4-BE49-F238E27FC236}">
                <a16:creationId xmlns:a16="http://schemas.microsoft.com/office/drawing/2014/main" id="{EBCE62F2-264C-A5A9-5CD0-C37DA26F430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p:blipFill>
        <p:spPr>
          <a:xfrm>
            <a:off x="813475" y="2715057"/>
            <a:ext cx="351583" cy="468000"/>
          </a:xfrm>
          <a:prstGeom prst="rect">
            <a:avLst/>
          </a:prstGeom>
        </p:spPr>
      </p:pic>
      <p:pic>
        <p:nvPicPr>
          <p:cNvPr id="114" name="Graphic 113">
            <a:extLst>
              <a:ext uri="{FF2B5EF4-FFF2-40B4-BE49-F238E27FC236}">
                <a16:creationId xmlns:a16="http://schemas.microsoft.com/office/drawing/2014/main" id="{4F529EFF-7B35-104A-5C3C-7C9B802C9AB6}"/>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p:blipFill>
        <p:spPr>
          <a:xfrm>
            <a:off x="5296333" y="1529815"/>
            <a:ext cx="339418" cy="468000"/>
          </a:xfrm>
          <a:prstGeom prst="rect">
            <a:avLst/>
          </a:prstGeom>
        </p:spPr>
      </p:pic>
      <p:pic>
        <p:nvPicPr>
          <p:cNvPr id="116" name="Graphic 115">
            <a:extLst>
              <a:ext uri="{FF2B5EF4-FFF2-40B4-BE49-F238E27FC236}">
                <a16:creationId xmlns:a16="http://schemas.microsoft.com/office/drawing/2014/main" id="{ADBB6CAB-7189-F960-1378-625D3B7992B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874460" y="1529815"/>
            <a:ext cx="468000" cy="468000"/>
          </a:xfrm>
          <a:prstGeom prst="rect">
            <a:avLst/>
          </a:prstGeom>
        </p:spPr>
      </p:pic>
      <p:pic>
        <p:nvPicPr>
          <p:cNvPr id="117" name="Graphic 116">
            <a:extLst>
              <a:ext uri="{FF2B5EF4-FFF2-40B4-BE49-F238E27FC236}">
                <a16:creationId xmlns:a16="http://schemas.microsoft.com/office/drawing/2014/main" id="{B86932E0-2EF1-E842-FA7A-C3ECE5316BC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p:blipFill>
        <p:spPr>
          <a:xfrm>
            <a:off x="2993655" y="1529815"/>
            <a:ext cx="468000" cy="468000"/>
          </a:xfrm>
          <a:prstGeom prst="rect">
            <a:avLst/>
          </a:prstGeom>
        </p:spPr>
      </p:pic>
      <p:sp>
        <p:nvSpPr>
          <p:cNvPr id="73" name="TextBox 72">
            <a:extLst>
              <a:ext uri="{FF2B5EF4-FFF2-40B4-BE49-F238E27FC236}">
                <a16:creationId xmlns:a16="http://schemas.microsoft.com/office/drawing/2014/main" id="{D4371F39-4A16-DD46-564C-C6DD69570A95}"/>
              </a:ext>
            </a:extLst>
          </p:cNvPr>
          <p:cNvSpPr txBox="1"/>
          <p:nvPr/>
        </p:nvSpPr>
        <p:spPr>
          <a:xfrm>
            <a:off x="3956545" y="3207820"/>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КОСТЮМЫ</a:t>
            </a:r>
          </a:p>
        </p:txBody>
      </p:sp>
      <p:pic>
        <p:nvPicPr>
          <p:cNvPr id="118" name="Graphic 117">
            <a:extLst>
              <a:ext uri="{FF2B5EF4-FFF2-40B4-BE49-F238E27FC236}">
                <a16:creationId xmlns:a16="http://schemas.microsoft.com/office/drawing/2014/main" id="{E111DD9A-762B-2C81-A1BB-27293488C0F2}"/>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p:blipFill>
        <p:spPr>
          <a:xfrm>
            <a:off x="4112849" y="2719884"/>
            <a:ext cx="468000" cy="468000"/>
          </a:xfrm>
          <a:prstGeom prst="rect">
            <a:avLst/>
          </a:prstGeom>
        </p:spPr>
      </p:pic>
      <p:pic>
        <p:nvPicPr>
          <p:cNvPr id="119" name="Graphic 118">
            <a:extLst>
              <a:ext uri="{FF2B5EF4-FFF2-40B4-BE49-F238E27FC236}">
                <a16:creationId xmlns:a16="http://schemas.microsoft.com/office/drawing/2014/main" id="{CC075842-74C0-AB50-FE6E-06F21414729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rcRect/>
          <a:stretch/>
        </p:blipFill>
        <p:spPr>
          <a:xfrm>
            <a:off x="3096267" y="2709819"/>
            <a:ext cx="262776" cy="468000"/>
          </a:xfrm>
          <a:prstGeom prst="rect">
            <a:avLst/>
          </a:prstGeom>
        </p:spPr>
      </p:pic>
      <p:sp>
        <p:nvSpPr>
          <p:cNvPr id="5" name="TextBox 4">
            <a:extLst>
              <a:ext uri="{FF2B5EF4-FFF2-40B4-BE49-F238E27FC236}">
                <a16:creationId xmlns:a16="http://schemas.microsoft.com/office/drawing/2014/main" id="{CE5265E9-1AE4-1714-2862-2F1FED7FC50C}"/>
              </a:ext>
            </a:extLst>
          </p:cNvPr>
          <p:cNvSpPr txBox="1"/>
          <p:nvPr/>
        </p:nvSpPr>
        <p:spPr>
          <a:xfrm>
            <a:off x="5075738" y="3207820"/>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КУРТКИ</a:t>
            </a:r>
          </a:p>
        </p:txBody>
      </p:sp>
      <p:pic>
        <p:nvPicPr>
          <p:cNvPr id="6" name="Graphic 5">
            <a:extLst>
              <a:ext uri="{FF2B5EF4-FFF2-40B4-BE49-F238E27FC236}">
                <a16:creationId xmlns:a16="http://schemas.microsoft.com/office/drawing/2014/main" id="{AA6F8767-AFAB-FA30-9808-83FFECDDE767}"/>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p:blipFill>
        <p:spPr>
          <a:xfrm>
            <a:off x="5232042" y="2719884"/>
            <a:ext cx="468000" cy="468000"/>
          </a:xfrm>
          <a:prstGeom prst="rect">
            <a:avLst/>
          </a:prstGeom>
        </p:spPr>
      </p:pic>
    </p:spTree>
    <p:extLst>
      <p:ext uri="{BB962C8B-B14F-4D97-AF65-F5344CB8AC3E}">
        <p14:creationId xmlns:p14="http://schemas.microsoft.com/office/powerpoint/2010/main" val="208723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D8CD89-596D-39BE-6464-848CAD125198}"/>
              </a:ext>
            </a:extLst>
          </p:cNvPr>
          <p:cNvSpPr/>
          <p:nvPr/>
        </p:nvSpPr>
        <p:spPr>
          <a:xfrm>
            <a:off x="0" y="3389037"/>
            <a:ext cx="12192000" cy="3468963"/>
          </a:xfrm>
          <a:prstGeom prst="rect">
            <a:avLst/>
          </a:prstGeom>
          <a:solidFill>
            <a:srgbClr val="636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Скругленный прямоугольник 8">
            <a:extLst>
              <a:ext uri="{FF2B5EF4-FFF2-40B4-BE49-F238E27FC236}">
                <a16:creationId xmlns:a16="http://schemas.microsoft.com/office/drawing/2014/main" id="{768F2775-7079-544A-9D49-A9EF6616D45A}"/>
              </a:ext>
            </a:extLst>
          </p:cNvPr>
          <p:cNvSpPr/>
          <p:nvPr/>
        </p:nvSpPr>
        <p:spPr>
          <a:xfrm>
            <a:off x="515999" y="1316527"/>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 name="Скругленный прямоугольник 8">
            <a:extLst>
              <a:ext uri="{FF2B5EF4-FFF2-40B4-BE49-F238E27FC236}">
                <a16:creationId xmlns:a16="http://schemas.microsoft.com/office/drawing/2014/main" id="{B8BC580C-D9BC-7CAD-EA3F-9107EB9AC729}"/>
              </a:ext>
            </a:extLst>
          </p:cNvPr>
          <p:cNvSpPr/>
          <p:nvPr/>
        </p:nvSpPr>
        <p:spPr>
          <a:xfrm>
            <a:off x="1635193" y="1316527"/>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 name="Скругленный прямоугольник 8">
            <a:extLst>
              <a:ext uri="{FF2B5EF4-FFF2-40B4-BE49-F238E27FC236}">
                <a16:creationId xmlns:a16="http://schemas.microsoft.com/office/drawing/2014/main" id="{A5F4F87C-3841-E837-5755-E91D7F62ED85}"/>
              </a:ext>
            </a:extLst>
          </p:cNvPr>
          <p:cNvSpPr/>
          <p:nvPr/>
        </p:nvSpPr>
        <p:spPr>
          <a:xfrm>
            <a:off x="2754388" y="1316527"/>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 name="Скругленный прямоугольник 8">
            <a:extLst>
              <a:ext uri="{FF2B5EF4-FFF2-40B4-BE49-F238E27FC236}">
                <a16:creationId xmlns:a16="http://schemas.microsoft.com/office/drawing/2014/main" id="{05274E06-4EDA-5BEB-ABEB-C7300EFF9571}"/>
              </a:ext>
            </a:extLst>
          </p:cNvPr>
          <p:cNvSpPr/>
          <p:nvPr/>
        </p:nvSpPr>
        <p:spPr>
          <a:xfrm>
            <a:off x="3873582" y="1316527"/>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 name="Скругленный прямоугольник 8">
            <a:extLst>
              <a:ext uri="{FF2B5EF4-FFF2-40B4-BE49-F238E27FC236}">
                <a16:creationId xmlns:a16="http://schemas.microsoft.com/office/drawing/2014/main" id="{35219311-4AEF-2D08-D341-55C533E5F7CA}"/>
              </a:ext>
            </a:extLst>
          </p:cNvPr>
          <p:cNvSpPr/>
          <p:nvPr/>
        </p:nvSpPr>
        <p:spPr>
          <a:xfrm>
            <a:off x="4992775" y="1316527"/>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 name="Скругленный прямоугольник 8">
            <a:extLst>
              <a:ext uri="{FF2B5EF4-FFF2-40B4-BE49-F238E27FC236}">
                <a16:creationId xmlns:a16="http://schemas.microsoft.com/office/drawing/2014/main" id="{9F79AD52-2B1B-4038-7A71-258857411500}"/>
              </a:ext>
            </a:extLst>
          </p:cNvPr>
          <p:cNvSpPr/>
          <p:nvPr/>
        </p:nvSpPr>
        <p:spPr>
          <a:xfrm>
            <a:off x="3873582" y="2506596"/>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 name="Скругленный прямоугольник 8">
            <a:extLst>
              <a:ext uri="{FF2B5EF4-FFF2-40B4-BE49-F238E27FC236}">
                <a16:creationId xmlns:a16="http://schemas.microsoft.com/office/drawing/2014/main" id="{B5DC0338-4F00-FB1F-1CF1-691017B61AAA}"/>
              </a:ext>
            </a:extLst>
          </p:cNvPr>
          <p:cNvSpPr/>
          <p:nvPr/>
        </p:nvSpPr>
        <p:spPr>
          <a:xfrm>
            <a:off x="515999" y="2506596"/>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 name="Скругленный прямоугольник 8">
            <a:extLst>
              <a:ext uri="{FF2B5EF4-FFF2-40B4-BE49-F238E27FC236}">
                <a16:creationId xmlns:a16="http://schemas.microsoft.com/office/drawing/2014/main" id="{968E71DF-DB9B-B6B6-5ABD-B142DCC8D86A}"/>
              </a:ext>
            </a:extLst>
          </p:cNvPr>
          <p:cNvSpPr/>
          <p:nvPr/>
        </p:nvSpPr>
        <p:spPr>
          <a:xfrm>
            <a:off x="1635193" y="2506596"/>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 name="Скругленный прямоугольник 8">
            <a:extLst>
              <a:ext uri="{FF2B5EF4-FFF2-40B4-BE49-F238E27FC236}">
                <a16:creationId xmlns:a16="http://schemas.microsoft.com/office/drawing/2014/main" id="{B14EAB2C-4191-476F-91AF-45529D993661}"/>
              </a:ext>
            </a:extLst>
          </p:cNvPr>
          <p:cNvSpPr/>
          <p:nvPr/>
        </p:nvSpPr>
        <p:spPr>
          <a:xfrm>
            <a:off x="2754388" y="2506596"/>
            <a:ext cx="946534" cy="1072039"/>
          </a:xfrm>
          <a:prstGeom prst="roundRect">
            <a:avLst>
              <a:gd name="adj" fmla="val 1239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ru-RU" sz="12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Скругленный прямоугольник 29">
            <a:extLst>
              <a:ext uri="{FF2B5EF4-FFF2-40B4-BE49-F238E27FC236}">
                <a16:creationId xmlns:a16="http://schemas.microsoft.com/office/drawing/2014/main" id="{2D3A0D9B-A4D9-E34C-895D-107257D8F9AA}"/>
              </a:ext>
            </a:extLst>
          </p:cNvPr>
          <p:cNvSpPr/>
          <p:nvPr/>
        </p:nvSpPr>
        <p:spPr>
          <a:xfrm>
            <a:off x="516000" y="372477"/>
            <a:ext cx="11160000" cy="720000"/>
          </a:xfrm>
          <a:prstGeom prst="roundRect">
            <a:avLst/>
          </a:prstGeom>
          <a:solidFill>
            <a:srgbClr val="F6F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Товары подлежащие маркировке с 1 марта 2025 года</a:t>
            </a:r>
          </a:p>
        </p:txBody>
      </p:sp>
      <p:sp>
        <p:nvSpPr>
          <p:cNvPr id="25" name="TextBox 24">
            <a:extLst>
              <a:ext uri="{FF2B5EF4-FFF2-40B4-BE49-F238E27FC236}">
                <a16:creationId xmlns:a16="http://schemas.microsoft.com/office/drawing/2014/main" id="{C1839113-84C4-2CCF-3E97-AA8630FBC079}"/>
              </a:ext>
            </a:extLst>
          </p:cNvPr>
          <p:cNvSpPr txBox="1"/>
          <p:nvPr/>
        </p:nvSpPr>
        <p:spPr>
          <a:xfrm>
            <a:off x="516000" y="3879681"/>
            <a:ext cx="6099242" cy="276999"/>
          </a:xfrm>
          <a:prstGeom prst="rect">
            <a:avLst/>
          </a:prstGeom>
          <a:noFill/>
        </p:spPr>
        <p:txBody>
          <a:bodyPr wrap="square">
            <a:spAutoFit/>
          </a:bodyPr>
          <a:lstStyle/>
          <a:p>
            <a:pPr marL="0" marR="0" lvl="0" indent="0" algn="l" defTabSz="914400" rtl="0" eaLnBrk="1" fontAlgn="base" latinLnBrk="0" hangingPunct="1">
              <a:lnSpc>
                <a:spcPct val="100000"/>
              </a:lnSpc>
              <a:spcAft>
                <a:spcPts val="40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НАИМЕНОВАНИЕ</a:t>
            </a:r>
            <a:endParaRPr kumimoji="0" lang="ru-RU" sz="12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B1C76B2F-C12C-DBD9-0CCA-BB6DFEBEC6C2}"/>
              </a:ext>
            </a:extLst>
          </p:cNvPr>
          <p:cNvSpPr txBox="1"/>
          <p:nvPr/>
        </p:nvSpPr>
        <p:spPr>
          <a:xfrm>
            <a:off x="516000" y="4156680"/>
            <a:ext cx="6673076" cy="2380139"/>
          </a:xfrm>
          <a:prstGeom prst="rect">
            <a:avLst/>
          </a:prstGeom>
          <a:noFill/>
        </p:spPr>
        <p:txBody>
          <a:bodyPr wrap="square">
            <a:spAutoFit/>
          </a:bodyPr>
          <a:lstStyle/>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Майки и нательные фуфайки прочие, кальсоны, трусы, ночные сорочки, пижамы, купальные халаты, домашние халаты и аналогичные изделия мужские или для мальчиков</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Майки и нательные фуфайки прочие, комбинации, нижние юбки, трусы, панталоны, ночные сорочки, пижамы, пеньюары, купальные халаты, домашние халаты и аналогичные изделия женские или для девочек</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Майки, фуфайки с рукавами, прочие нательные фуфайки, и прочие нижние рубашки трикотажные машинного или ручного вязания</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Детская одежда и принадлежности к детской одежде</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Купальные костюмы</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Колготы, чулки, гольфы, носки и </a:t>
            </a:r>
            <a:r>
              <a:rPr kumimoji="0" lang="ru-RU" sz="1100" i="0" u="none" strike="noStrike" kern="1200" cap="none" spc="0" normalizeH="0" baseline="0" noProof="0" dirty="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подследники</a:t>
            </a: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и прочие чулочно-носочные изделия, включая компрессионные чулочно-носочные изделия с распределенным давлением (например, чулки для страдающих варикозным расширением вен), трикотажные машинного или ручного вязания</a:t>
            </a:r>
            <a:endParaRPr kumimoji="0" lang="ru-RU" sz="11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27BD2A1F-C338-F0D9-7207-04C6A667E9DC}"/>
              </a:ext>
            </a:extLst>
          </p:cNvPr>
          <p:cNvSpPr txBox="1"/>
          <p:nvPr/>
        </p:nvSpPr>
        <p:spPr>
          <a:xfrm>
            <a:off x="7399282" y="4156680"/>
            <a:ext cx="4276717" cy="2210862"/>
          </a:xfrm>
          <a:prstGeom prst="rect">
            <a:avLst/>
          </a:prstGeom>
          <a:noFill/>
        </p:spPr>
        <p:txBody>
          <a:bodyPr wrap="square">
            <a:spAutoFit/>
          </a:bodyPr>
          <a:lstStyle/>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Перчатки, рукавицы и митенки</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Предметы одежды и принадлежности к одежде готовые прочие, в том числе трикотажные машинного или ручного вязания (кроме частей одежды и изделий медицинского назначения)</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Галстуки, галстуки-бабочки и шейные платки</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Бюстгальтеры, пояса, корсеты, подтяжки, подвязки и аналогичные изделия трикотажные машинного или ручного вязания или </a:t>
            </a:r>
            <a:r>
              <a:rPr kumimoji="0" lang="ru-RU" sz="1100" i="0" u="none" strike="noStrike" kern="1200" cap="none" spc="0" normalizeH="0" baseline="0" noProof="0" dirty="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нетрикотажные</a:t>
            </a:r>
            <a:endPar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Гетры, гамаши и аналогичные изделия</a:t>
            </a:r>
          </a:p>
          <a:p>
            <a:pPr marL="171450" marR="0" lvl="0" indent="-171450" algn="l" defTabSz="914400" rtl="0" eaLnBrk="1" fontAlgn="auto" latinLnBrk="0" hangingPunct="1">
              <a:lnSpc>
                <a:spcPct val="100000"/>
              </a:lnSpc>
              <a:spcAft>
                <a:spcPts val="400"/>
              </a:spcAft>
              <a:buClrTx/>
              <a:buSzTx/>
              <a:buFont typeface="Arial" panose="020B0604020202020204" pitchFamily="34" charset="0"/>
              <a:buChar char="•"/>
              <a:tabLst/>
              <a:defRPr/>
            </a:pPr>
            <a:r>
              <a:rPr kumimoji="0" lang="ru-RU" sz="110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Шляпы и прочие головные уборы</a:t>
            </a:r>
            <a:endParaRPr kumimoji="0" lang="ru-RU" sz="1100" b="0"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 name="Скругленный прямоугольник 8">
            <a:extLst>
              <a:ext uri="{FF2B5EF4-FFF2-40B4-BE49-F238E27FC236}">
                <a16:creationId xmlns:a16="http://schemas.microsoft.com/office/drawing/2014/main" id="{FD909F52-A393-719C-3BE9-BAAB3556A181}"/>
              </a:ext>
            </a:extLst>
          </p:cNvPr>
          <p:cNvSpPr/>
          <p:nvPr/>
        </p:nvSpPr>
        <p:spPr>
          <a:xfrm>
            <a:off x="6252689" y="1316527"/>
            <a:ext cx="5423311" cy="2262108"/>
          </a:xfrm>
          <a:prstGeom prst="roundRect">
            <a:avLst>
              <a:gd name="adj" fmla="val 4724"/>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0000"/>
              </a:lnSpc>
              <a:spcAft>
                <a:spcPts val="300"/>
              </a:spcAft>
              <a:buClrTx/>
              <a:buSzTx/>
              <a:buFontTx/>
              <a:buNone/>
              <a:tabLst/>
              <a:defRPr/>
            </a:pPr>
            <a:endPar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id="{C4844A10-C344-525C-9B7F-C35814C6D074}"/>
              </a:ext>
            </a:extLst>
          </p:cNvPr>
          <p:cNvSpPr txBox="1"/>
          <p:nvPr/>
        </p:nvSpPr>
        <p:spPr>
          <a:xfrm>
            <a:off x="6399820" y="1596388"/>
            <a:ext cx="5129049" cy="1986602"/>
          </a:xfrm>
          <a:prstGeom prst="rect">
            <a:avLst/>
          </a:prstGeom>
          <a:noFill/>
        </p:spPr>
        <p:txBody>
          <a:bodyPr wrap="square" numCol="3" spcCol="180000">
            <a:noAutofit/>
          </a:bodyPr>
          <a:lstStyle/>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6107</a:t>
            </a:r>
          </a:p>
          <a:p>
            <a:pPr marL="171450" indent="-171450">
              <a:spcBef>
                <a:spcPts val="400"/>
              </a:spcBef>
              <a:buBlip>
                <a:blip r:embed="rId3"/>
              </a:buBlip>
              <a:defRPr/>
            </a:pPr>
            <a:r>
              <a:rPr lang="ru-RU" sz="1100" dirty="0">
                <a:solidFill>
                  <a:schemeClr val="bg2">
                    <a:lumMod val="50000"/>
                  </a:schemeClr>
                </a:solidFill>
                <a:latin typeface="Segoe UI" panose="020B0502040204020203" pitchFamily="34" charset="0"/>
                <a:ea typeface="Times New Roman" panose="02020603050405020304" pitchFamily="18" charset="0"/>
                <a:cs typeface="Segoe UI" panose="020B0502040204020203" pitchFamily="34" charset="0"/>
              </a:rPr>
              <a:t>6207</a:t>
            </a:r>
          </a:p>
          <a:p>
            <a:pPr marL="171450" indent="-171450">
              <a:spcBef>
                <a:spcPts val="400"/>
              </a:spcBef>
              <a:buBlip>
                <a:blip r:embed="rId3"/>
              </a:buBlip>
              <a:defRPr/>
            </a:pPr>
            <a:r>
              <a:rPr lang="ru-RU" sz="1100" dirty="0">
                <a:solidFill>
                  <a:schemeClr val="bg2">
                    <a:lumMod val="50000"/>
                  </a:schemeClr>
                </a:solidFill>
                <a:latin typeface="Segoe UI" panose="020B0502040204020203" pitchFamily="34" charset="0"/>
                <a:cs typeface="Segoe UI" panose="020B0502040204020203" pitchFamily="34" charset="0"/>
              </a:rPr>
              <a:t>6108</a:t>
            </a:r>
          </a:p>
          <a:p>
            <a:pPr marL="171450" indent="-171450">
              <a:spcBef>
                <a:spcPts val="400"/>
              </a:spcBef>
              <a:buBlip>
                <a:blip r:embed="rId3"/>
              </a:buBlip>
              <a:defRPr/>
            </a:pPr>
            <a:r>
              <a:rPr lang="ru-RU" sz="1100" dirty="0">
                <a:solidFill>
                  <a:schemeClr val="bg2">
                    <a:lumMod val="50000"/>
                  </a:schemeClr>
                </a:solidFill>
                <a:latin typeface="Segoe UI" panose="020B0502040204020203" pitchFamily="34" charset="0"/>
                <a:cs typeface="Segoe UI" panose="020B0502040204020203" pitchFamily="34" charset="0"/>
              </a:rPr>
              <a:t>6208</a:t>
            </a:r>
          </a:p>
          <a:p>
            <a:pPr marL="171450" indent="-171450">
              <a:spcBef>
                <a:spcPts val="400"/>
              </a:spcBef>
              <a:buBlip>
                <a:blip r:embed="rId3"/>
              </a:buBlip>
              <a:defRPr/>
            </a:pPr>
            <a:r>
              <a:rPr lang="ru-RU" sz="1100" dirty="0">
                <a:solidFill>
                  <a:schemeClr val="bg2">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6109</a:t>
            </a:r>
          </a:p>
          <a:p>
            <a:pPr marL="171450" indent="-171450">
              <a:spcBef>
                <a:spcPts val="400"/>
              </a:spcBef>
              <a:buBlip>
                <a:blip r:embed="rId3"/>
              </a:buBlip>
              <a:defRPr/>
            </a:pPr>
            <a:r>
              <a:rPr lang="ru-RU" sz="1100" kern="1200" dirty="0">
                <a:solidFill>
                  <a:schemeClr val="bg2">
                    <a:lumMod val="50000"/>
                  </a:schemeClr>
                </a:solidFill>
                <a:latin typeface="Segoe UI" panose="020B0502040204020203" pitchFamily="34" charset="0"/>
                <a:ea typeface="+mn-ea"/>
                <a:cs typeface="Segoe UI" panose="020B0502040204020203" pitchFamily="34" charset="0"/>
              </a:rPr>
              <a:t>6111</a:t>
            </a:r>
          </a:p>
          <a:p>
            <a:pPr marL="171450" indent="-171450">
              <a:spcBef>
                <a:spcPts val="400"/>
              </a:spcBef>
              <a:buBlip>
                <a:blip r:embed="rId3"/>
              </a:buBlip>
              <a:defRPr/>
            </a:pPr>
            <a:r>
              <a:rPr lang="ru-RU" sz="1100" kern="1200" dirty="0">
                <a:solidFill>
                  <a:schemeClr val="bg2">
                    <a:lumMod val="50000"/>
                  </a:schemeClr>
                </a:solidFill>
                <a:latin typeface="Segoe UI" panose="020B0502040204020203" pitchFamily="34" charset="0"/>
                <a:ea typeface="+mn-ea"/>
                <a:cs typeface="Segoe UI" panose="020B0502040204020203" pitchFamily="34" charset="0"/>
              </a:rPr>
              <a:t>6209</a:t>
            </a:r>
          </a:p>
          <a:p>
            <a:pPr marL="171450" indent="-171450">
              <a:spcBef>
                <a:spcPts val="400"/>
              </a:spcBef>
              <a:buBlip>
                <a:blip r:embed="rId3"/>
              </a:buBlip>
              <a:defRPr/>
            </a:pPr>
            <a:r>
              <a:rPr lang="ru-RU" sz="1100" kern="1200" dirty="0">
                <a:solidFill>
                  <a:schemeClr val="bg2">
                    <a:lumMod val="50000"/>
                  </a:schemeClr>
                </a:solidFill>
                <a:latin typeface="Segoe UI" panose="020B0502040204020203" pitchFamily="34" charset="0"/>
                <a:ea typeface="+mn-ea"/>
                <a:cs typeface="Segoe UI" panose="020B0502040204020203" pitchFamily="34" charset="0"/>
              </a:rPr>
              <a:t>6112 31, </a:t>
            </a: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6112 39, 6112 41, 6112 49</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6211 11 000 0, 6211 12 000 0</a:t>
            </a:r>
          </a:p>
          <a:p>
            <a:pPr marL="171450" indent="-171450">
              <a:spcBef>
                <a:spcPts val="400"/>
              </a:spcBef>
              <a:buBlip>
                <a:blip r:embed="rId3"/>
              </a:buBlip>
              <a:defRPr/>
            </a:pPr>
            <a:r>
              <a:rPr lang="ru-RU" sz="1100" strike="noStrike" kern="1200"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6115</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4203 21 000 0, 4203 29</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6116</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6216 00 000 0</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6114</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6117 10 000 0, 6117 80 100 9, 6117 80 800 9, 6217 10 000 0</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6213</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6117 80 800 1</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6212</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6406 90 900 0</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6504 00 000 0</a:t>
            </a:r>
          </a:p>
          <a:p>
            <a:pPr marL="171450" marR="0" lvl="0" indent="-171450" algn="l" defTabSz="914400" rtl="0" eaLnBrk="1" fontAlgn="auto" latinLnBrk="0" hangingPunct="1">
              <a:spcBef>
                <a:spcPts val="400"/>
              </a:spcBef>
              <a:buClrTx/>
              <a:buSzTx/>
              <a:buFontTx/>
              <a:buBlip>
                <a:blip r:embed="rId3"/>
              </a:buBlip>
              <a:tabLst/>
              <a:defRPr/>
            </a:pPr>
            <a:r>
              <a:rPr kumimoji="0" lang="ru-RU" sz="110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6505 00, 6506 99</a:t>
            </a:r>
            <a:endPar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6" name="Graphic 55">
            <a:extLst>
              <a:ext uri="{FF2B5EF4-FFF2-40B4-BE49-F238E27FC236}">
                <a16:creationId xmlns:a16="http://schemas.microsoft.com/office/drawing/2014/main" id="{B55BA1F8-9D4E-9BE4-4B06-2EAB999548A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55266" y="1526060"/>
            <a:ext cx="468000" cy="468000"/>
          </a:xfrm>
          <a:prstGeom prst="rect">
            <a:avLst/>
          </a:prstGeom>
        </p:spPr>
      </p:pic>
      <p:sp>
        <p:nvSpPr>
          <p:cNvPr id="57" name="TextBox 56">
            <a:extLst>
              <a:ext uri="{FF2B5EF4-FFF2-40B4-BE49-F238E27FC236}">
                <a16:creationId xmlns:a16="http://schemas.microsoft.com/office/drawing/2014/main" id="{67B85A7C-0607-A781-3D85-5E2125D196E2}"/>
              </a:ext>
            </a:extLst>
          </p:cNvPr>
          <p:cNvSpPr txBox="1"/>
          <p:nvPr/>
        </p:nvSpPr>
        <p:spPr>
          <a:xfrm>
            <a:off x="598962" y="2013996"/>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КУПАЛЬНИКИ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8B639DB8-86CC-770C-A4ED-6957D110DCCC}"/>
              </a:ext>
            </a:extLst>
          </p:cNvPr>
          <p:cNvSpPr txBox="1"/>
          <p:nvPr/>
        </p:nvSpPr>
        <p:spPr>
          <a:xfrm>
            <a:off x="1718156" y="2013996"/>
            <a:ext cx="780608" cy="257369"/>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ДЕТСКИЕ ПОЛЗУНКИ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TextBox 63">
            <a:extLst>
              <a:ext uri="{FF2B5EF4-FFF2-40B4-BE49-F238E27FC236}">
                <a16:creationId xmlns:a16="http://schemas.microsoft.com/office/drawing/2014/main" id="{57A10BA8-51AB-93B0-8061-99EA89A7C064}"/>
              </a:ext>
            </a:extLst>
          </p:cNvPr>
          <p:cNvSpPr txBox="1"/>
          <p:nvPr/>
        </p:nvSpPr>
        <p:spPr>
          <a:xfrm>
            <a:off x="2837351" y="2013996"/>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ПЕРЧАТКИ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7" name="TextBox 66">
            <a:extLst>
              <a:ext uri="{FF2B5EF4-FFF2-40B4-BE49-F238E27FC236}">
                <a16:creationId xmlns:a16="http://schemas.microsoft.com/office/drawing/2014/main" id="{93ECBE89-28CF-E839-267E-FC22092DD5E4}"/>
              </a:ext>
            </a:extLst>
          </p:cNvPr>
          <p:cNvSpPr txBox="1"/>
          <p:nvPr/>
        </p:nvSpPr>
        <p:spPr>
          <a:xfrm>
            <a:off x="3956545" y="2013996"/>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ШЛЯПЫ</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6E75C920-30D8-0351-8EFB-743452653CD7}"/>
              </a:ext>
            </a:extLst>
          </p:cNvPr>
          <p:cNvSpPr txBox="1"/>
          <p:nvPr/>
        </p:nvSpPr>
        <p:spPr>
          <a:xfrm>
            <a:off x="5075738" y="2013996"/>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ГАЛСТУКИ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a:extLst>
              <a:ext uri="{FF2B5EF4-FFF2-40B4-BE49-F238E27FC236}">
                <a16:creationId xmlns:a16="http://schemas.microsoft.com/office/drawing/2014/main" id="{D4371F39-4A16-DD46-564C-C6DD69570A95}"/>
              </a:ext>
            </a:extLst>
          </p:cNvPr>
          <p:cNvSpPr txBox="1"/>
          <p:nvPr/>
        </p:nvSpPr>
        <p:spPr>
          <a:xfrm>
            <a:off x="3956545" y="3204065"/>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ПИЖАМЫ</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5" name="TextBox 84">
            <a:extLst>
              <a:ext uri="{FF2B5EF4-FFF2-40B4-BE49-F238E27FC236}">
                <a16:creationId xmlns:a16="http://schemas.microsoft.com/office/drawing/2014/main" id="{E10B0147-67FC-EF6A-03FD-7047BB741DD1}"/>
              </a:ext>
            </a:extLst>
          </p:cNvPr>
          <p:cNvSpPr txBox="1"/>
          <p:nvPr/>
        </p:nvSpPr>
        <p:spPr>
          <a:xfrm>
            <a:off x="1718156" y="3204065"/>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НОСКИ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BAA06777-EB01-4691-48E4-AA7C3E0D5F92}"/>
              </a:ext>
            </a:extLst>
          </p:cNvPr>
          <p:cNvSpPr txBox="1"/>
          <p:nvPr/>
        </p:nvSpPr>
        <p:spPr>
          <a:xfrm>
            <a:off x="2837351" y="3204065"/>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КОЛГОТКИ</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Graphic 4">
            <a:extLst>
              <a:ext uri="{FF2B5EF4-FFF2-40B4-BE49-F238E27FC236}">
                <a16:creationId xmlns:a16="http://schemas.microsoft.com/office/drawing/2014/main" id="{83273DA8-1ECF-144B-78E2-C7A44F80694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1874460" y="1526060"/>
            <a:ext cx="468000" cy="468000"/>
          </a:xfrm>
          <a:prstGeom prst="rect">
            <a:avLst/>
          </a:prstGeom>
        </p:spPr>
      </p:pic>
      <p:pic>
        <p:nvPicPr>
          <p:cNvPr id="6" name="Graphic 5">
            <a:extLst>
              <a:ext uri="{FF2B5EF4-FFF2-40B4-BE49-F238E27FC236}">
                <a16:creationId xmlns:a16="http://schemas.microsoft.com/office/drawing/2014/main" id="{81EA9A9F-2366-5070-D1C8-5548D680E47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2993655" y="1526060"/>
            <a:ext cx="468000" cy="468000"/>
          </a:xfrm>
          <a:prstGeom prst="rect">
            <a:avLst/>
          </a:prstGeom>
        </p:spPr>
      </p:pic>
      <p:pic>
        <p:nvPicPr>
          <p:cNvPr id="7" name="Graphic 6">
            <a:extLst>
              <a:ext uri="{FF2B5EF4-FFF2-40B4-BE49-F238E27FC236}">
                <a16:creationId xmlns:a16="http://schemas.microsoft.com/office/drawing/2014/main" id="{B68F6763-D29A-6CC7-ABCD-1DDD6FB3BA3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4112849" y="1526060"/>
            <a:ext cx="468000" cy="468000"/>
          </a:xfrm>
          <a:prstGeom prst="rect">
            <a:avLst/>
          </a:prstGeom>
        </p:spPr>
      </p:pic>
      <p:pic>
        <p:nvPicPr>
          <p:cNvPr id="8" name="Graphic 7">
            <a:extLst>
              <a:ext uri="{FF2B5EF4-FFF2-40B4-BE49-F238E27FC236}">
                <a16:creationId xmlns:a16="http://schemas.microsoft.com/office/drawing/2014/main" id="{7354B9B2-9CA0-46A7-228B-DC6BA794DDE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p:blipFill>
        <p:spPr>
          <a:xfrm>
            <a:off x="5232042" y="1526060"/>
            <a:ext cx="468000" cy="468000"/>
          </a:xfrm>
          <a:prstGeom prst="rect">
            <a:avLst/>
          </a:prstGeom>
        </p:spPr>
      </p:pic>
      <p:pic>
        <p:nvPicPr>
          <p:cNvPr id="10" name="Graphic 9">
            <a:extLst>
              <a:ext uri="{FF2B5EF4-FFF2-40B4-BE49-F238E27FC236}">
                <a16:creationId xmlns:a16="http://schemas.microsoft.com/office/drawing/2014/main" id="{F81FC466-4F9C-9E95-00C7-E3D7132376E9}"/>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p:blipFill>
        <p:spPr>
          <a:xfrm>
            <a:off x="757268" y="2716129"/>
            <a:ext cx="468000" cy="468000"/>
          </a:xfrm>
          <a:prstGeom prst="rect">
            <a:avLst/>
          </a:prstGeom>
        </p:spPr>
      </p:pic>
      <p:sp>
        <p:nvSpPr>
          <p:cNvPr id="11" name="TextBox 10">
            <a:extLst>
              <a:ext uri="{FF2B5EF4-FFF2-40B4-BE49-F238E27FC236}">
                <a16:creationId xmlns:a16="http://schemas.microsoft.com/office/drawing/2014/main" id="{2E21D9A7-F781-7A0E-3866-BF1C8BF1EF1B}"/>
              </a:ext>
            </a:extLst>
          </p:cNvPr>
          <p:cNvSpPr txBox="1"/>
          <p:nvPr/>
        </p:nvSpPr>
        <p:spPr>
          <a:xfrm>
            <a:off x="598962" y="3204065"/>
            <a:ext cx="780608" cy="165036"/>
          </a:xfrm>
          <a:prstGeom prst="rect">
            <a:avLst/>
          </a:prstGeom>
          <a:noFill/>
        </p:spPr>
        <p:txBody>
          <a:bodyPr wrap="square" lIns="36000" tIns="72000" rIns="36000" bIns="0" rtlCol="0">
            <a:spAutoFit/>
          </a:bodyPr>
          <a:lstStyle/>
          <a:p>
            <a:pPr algn="ctr"/>
            <a:r>
              <a:rPr lang="ru-RU" sz="600" dirty="0">
                <a:solidFill>
                  <a:srgbClr val="63666A"/>
                </a:solidFill>
                <a:latin typeface="Segoe UI" panose="020B0502040204020203" pitchFamily="34" charset="0"/>
                <a:ea typeface="Segoe UI" panose="020B0502040204020203" pitchFamily="34" charset="0"/>
                <a:cs typeface="Segoe UI" panose="020B0502040204020203" pitchFamily="34" charset="0"/>
              </a:rPr>
              <a:t>ХАЛАТЫ</a:t>
            </a:r>
            <a:endParaRPr lang="en-RU" sz="6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Graphic 13">
            <a:extLst>
              <a:ext uri="{FF2B5EF4-FFF2-40B4-BE49-F238E27FC236}">
                <a16:creationId xmlns:a16="http://schemas.microsoft.com/office/drawing/2014/main" id="{87FC60A3-2145-5FC6-D540-64F0A858557D}"/>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p:blipFill>
        <p:spPr>
          <a:xfrm>
            <a:off x="1874460" y="2716129"/>
            <a:ext cx="468000" cy="468000"/>
          </a:xfrm>
          <a:prstGeom prst="rect">
            <a:avLst/>
          </a:prstGeom>
        </p:spPr>
      </p:pic>
      <p:pic>
        <p:nvPicPr>
          <p:cNvPr id="15" name="Graphic 14">
            <a:extLst>
              <a:ext uri="{FF2B5EF4-FFF2-40B4-BE49-F238E27FC236}">
                <a16:creationId xmlns:a16="http://schemas.microsoft.com/office/drawing/2014/main" id="{45AA15A0-8703-E157-8E8C-3C745108002B}"/>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p:blipFill>
        <p:spPr>
          <a:xfrm>
            <a:off x="2993655" y="2716129"/>
            <a:ext cx="468000" cy="468000"/>
          </a:xfrm>
          <a:prstGeom prst="rect">
            <a:avLst/>
          </a:prstGeom>
        </p:spPr>
      </p:pic>
      <p:pic>
        <p:nvPicPr>
          <p:cNvPr id="16" name="Graphic 15">
            <a:extLst>
              <a:ext uri="{FF2B5EF4-FFF2-40B4-BE49-F238E27FC236}">
                <a16:creationId xmlns:a16="http://schemas.microsoft.com/office/drawing/2014/main" id="{F1923298-CA3E-6D01-A189-F4BC931AEB9A}"/>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p:blipFill>
        <p:spPr>
          <a:xfrm>
            <a:off x="4112849" y="2716129"/>
            <a:ext cx="468000" cy="468000"/>
          </a:xfrm>
          <a:prstGeom prst="rect">
            <a:avLst/>
          </a:prstGeom>
        </p:spPr>
      </p:pic>
      <p:sp>
        <p:nvSpPr>
          <p:cNvPr id="17" name="TextBox 16">
            <a:extLst>
              <a:ext uri="{FF2B5EF4-FFF2-40B4-BE49-F238E27FC236}">
                <a16:creationId xmlns:a16="http://schemas.microsoft.com/office/drawing/2014/main" id="{4A57F82D-7590-BFE4-A346-7B309C9BA2BC}"/>
              </a:ext>
            </a:extLst>
          </p:cNvPr>
          <p:cNvSpPr txBox="1"/>
          <p:nvPr/>
        </p:nvSpPr>
        <p:spPr>
          <a:xfrm>
            <a:off x="6399820" y="1369476"/>
            <a:ext cx="5129049" cy="261610"/>
          </a:xfrm>
          <a:prstGeom prst="rect">
            <a:avLst/>
          </a:prstGeom>
          <a:noFill/>
        </p:spPr>
        <p:txBody>
          <a:bodyPr wrap="square">
            <a:spAutoFit/>
          </a:bodyPr>
          <a:lstStyle/>
          <a:p>
            <a:pPr marL="0" marR="0" lvl="0" indent="0" algn="l" defTabSz="914400" rtl="0" eaLnBrk="1" fontAlgn="auto" latinLnBrk="0" hangingPunct="1">
              <a:lnSpc>
                <a:spcPct val="100000"/>
              </a:lnSpc>
              <a:spcAft>
                <a:spcPts val="300"/>
              </a:spcAft>
              <a:buClrTx/>
              <a:buSzTx/>
              <a:buFontTx/>
              <a:buNone/>
              <a:tabLst/>
              <a:defRPr/>
            </a:pPr>
            <a:r>
              <a:rPr kumimoji="0" lang="ru-RU" sz="11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ТН ВЭД ЕАЭС: </a:t>
            </a:r>
            <a:endParaRPr kumimoji="0" lang="ru-RU" sz="11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497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8">
            <a:extLst>
              <a:ext uri="{FF2B5EF4-FFF2-40B4-BE49-F238E27FC236}">
                <a16:creationId xmlns:a16="http://schemas.microsoft.com/office/drawing/2014/main" id="{8E28EABE-F6C0-5A4A-972C-7992916D8559}"/>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000" b="1" dirty="0">
                <a:solidFill>
                  <a:srgbClr val="63666A"/>
                </a:solidFill>
                <a:latin typeface="Segoe UI" panose="020B0502040204020203" pitchFamily="34" charset="0"/>
                <a:ea typeface="Segoe UI" panose="020B0502040204020203" pitchFamily="34" charset="0"/>
                <a:cs typeface="Segoe UI" panose="020B0502040204020203" pitchFamily="34" charset="0"/>
              </a:rPr>
              <a:t>Этапы введения обязательной маркировки новых групп товаров одежды</a:t>
            </a:r>
          </a:p>
        </p:txBody>
      </p:sp>
      <p:graphicFrame>
        <p:nvGraphicFramePr>
          <p:cNvPr id="10" name="Table 10">
            <a:extLst>
              <a:ext uri="{FF2B5EF4-FFF2-40B4-BE49-F238E27FC236}">
                <a16:creationId xmlns:a16="http://schemas.microsoft.com/office/drawing/2014/main" id="{B10607FF-AB46-D19D-A5EB-0A860BE39F8F}"/>
              </a:ext>
            </a:extLst>
          </p:cNvPr>
          <p:cNvGraphicFramePr>
            <a:graphicFrameLocks noGrp="1"/>
          </p:cNvGraphicFramePr>
          <p:nvPr/>
        </p:nvGraphicFramePr>
        <p:xfrm>
          <a:off x="515999" y="1442155"/>
          <a:ext cx="11160000" cy="4937760"/>
        </p:xfrm>
        <a:graphic>
          <a:graphicData uri="http://schemas.openxmlformats.org/drawingml/2006/table">
            <a:tbl>
              <a:tblPr firstRow="1" bandRow="1">
                <a:tableStyleId>{5C22544A-7EE6-4342-B048-85BDC9FD1C3A}</a:tableStyleId>
              </a:tblPr>
              <a:tblGrid>
                <a:gridCol w="3632820">
                  <a:extLst>
                    <a:ext uri="{9D8B030D-6E8A-4147-A177-3AD203B41FA5}">
                      <a16:colId xmlns:a16="http://schemas.microsoft.com/office/drawing/2014/main" val="1355806933"/>
                    </a:ext>
                  </a:extLst>
                </a:gridCol>
                <a:gridCol w="501812">
                  <a:extLst>
                    <a:ext uri="{9D8B030D-6E8A-4147-A177-3AD203B41FA5}">
                      <a16:colId xmlns:a16="http://schemas.microsoft.com/office/drawing/2014/main" val="3327632744"/>
                    </a:ext>
                  </a:extLst>
                </a:gridCol>
                <a:gridCol w="501812">
                  <a:extLst>
                    <a:ext uri="{9D8B030D-6E8A-4147-A177-3AD203B41FA5}">
                      <a16:colId xmlns:a16="http://schemas.microsoft.com/office/drawing/2014/main" val="289843184"/>
                    </a:ext>
                  </a:extLst>
                </a:gridCol>
                <a:gridCol w="501812">
                  <a:extLst>
                    <a:ext uri="{9D8B030D-6E8A-4147-A177-3AD203B41FA5}">
                      <a16:colId xmlns:a16="http://schemas.microsoft.com/office/drawing/2014/main" val="2517543536"/>
                    </a:ext>
                  </a:extLst>
                </a:gridCol>
                <a:gridCol w="501812">
                  <a:extLst>
                    <a:ext uri="{9D8B030D-6E8A-4147-A177-3AD203B41FA5}">
                      <a16:colId xmlns:a16="http://schemas.microsoft.com/office/drawing/2014/main" val="998256057"/>
                    </a:ext>
                  </a:extLst>
                </a:gridCol>
                <a:gridCol w="501812">
                  <a:extLst>
                    <a:ext uri="{9D8B030D-6E8A-4147-A177-3AD203B41FA5}">
                      <a16:colId xmlns:a16="http://schemas.microsoft.com/office/drawing/2014/main" val="4281503779"/>
                    </a:ext>
                  </a:extLst>
                </a:gridCol>
                <a:gridCol w="501812">
                  <a:extLst>
                    <a:ext uri="{9D8B030D-6E8A-4147-A177-3AD203B41FA5}">
                      <a16:colId xmlns:a16="http://schemas.microsoft.com/office/drawing/2014/main" val="1394260289"/>
                    </a:ext>
                  </a:extLst>
                </a:gridCol>
                <a:gridCol w="501812">
                  <a:extLst>
                    <a:ext uri="{9D8B030D-6E8A-4147-A177-3AD203B41FA5}">
                      <a16:colId xmlns:a16="http://schemas.microsoft.com/office/drawing/2014/main" val="2851762185"/>
                    </a:ext>
                  </a:extLst>
                </a:gridCol>
                <a:gridCol w="501812">
                  <a:extLst>
                    <a:ext uri="{9D8B030D-6E8A-4147-A177-3AD203B41FA5}">
                      <a16:colId xmlns:a16="http://schemas.microsoft.com/office/drawing/2014/main" val="3840951105"/>
                    </a:ext>
                  </a:extLst>
                </a:gridCol>
                <a:gridCol w="501812">
                  <a:extLst>
                    <a:ext uri="{9D8B030D-6E8A-4147-A177-3AD203B41FA5}">
                      <a16:colId xmlns:a16="http://schemas.microsoft.com/office/drawing/2014/main" val="1286997532"/>
                    </a:ext>
                  </a:extLst>
                </a:gridCol>
                <a:gridCol w="501812">
                  <a:extLst>
                    <a:ext uri="{9D8B030D-6E8A-4147-A177-3AD203B41FA5}">
                      <a16:colId xmlns:a16="http://schemas.microsoft.com/office/drawing/2014/main" val="655773157"/>
                    </a:ext>
                  </a:extLst>
                </a:gridCol>
                <a:gridCol w="501812">
                  <a:extLst>
                    <a:ext uri="{9D8B030D-6E8A-4147-A177-3AD203B41FA5}">
                      <a16:colId xmlns:a16="http://schemas.microsoft.com/office/drawing/2014/main" val="1765538538"/>
                    </a:ext>
                  </a:extLst>
                </a:gridCol>
                <a:gridCol w="501812">
                  <a:extLst>
                    <a:ext uri="{9D8B030D-6E8A-4147-A177-3AD203B41FA5}">
                      <a16:colId xmlns:a16="http://schemas.microsoft.com/office/drawing/2014/main" val="2358148682"/>
                    </a:ext>
                  </a:extLst>
                </a:gridCol>
                <a:gridCol w="501812">
                  <a:extLst>
                    <a:ext uri="{9D8B030D-6E8A-4147-A177-3AD203B41FA5}">
                      <a16:colId xmlns:a16="http://schemas.microsoft.com/office/drawing/2014/main" val="2411869802"/>
                    </a:ext>
                  </a:extLst>
                </a:gridCol>
                <a:gridCol w="501812">
                  <a:extLst>
                    <a:ext uri="{9D8B030D-6E8A-4147-A177-3AD203B41FA5}">
                      <a16:colId xmlns:a16="http://schemas.microsoft.com/office/drawing/2014/main" val="1457667280"/>
                    </a:ext>
                  </a:extLst>
                </a:gridCol>
                <a:gridCol w="501812">
                  <a:extLst>
                    <a:ext uri="{9D8B030D-6E8A-4147-A177-3AD203B41FA5}">
                      <a16:colId xmlns:a16="http://schemas.microsoft.com/office/drawing/2014/main" val="8300271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0" dirty="0">
                          <a:solidFill>
                            <a:srgbClr val="63666A"/>
                          </a:solidFill>
                          <a:latin typeface="Segoe UI" panose="020B0502040204020203" pitchFamily="34" charset="0"/>
                          <a:ea typeface="Segoe UI" panose="020B0502040204020203" pitchFamily="34" charset="0"/>
                          <a:cs typeface="Segoe UI" panose="020B0502040204020203" pitchFamily="34" charset="0"/>
                        </a:rPr>
                        <a:t>1. Доступ к тестовому контуру</a:t>
                      </a:r>
                    </a:p>
                  </a:txBody>
                  <a:tcPr marL="137160" marR="137160" marT="137160" marB="13716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4202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2. Доступ к промышленному контуру (возможность заказа КМ, маркировка товаров , добровольные ввод в оборот, оборот и выбытие через кассу) </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15495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3. Старт обязательной маркировки товаров (запрет на оборот немаркированной продукции, произведенной с</a:t>
                      </a:r>
                      <a:r>
                        <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rPr>
                        <a:t>  01.03.2025 г.</a:t>
                      </a: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 кроме остатков, введенных в оборот до </a:t>
                      </a:r>
                      <a:r>
                        <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rPr>
                        <a:t>01.03.2025 г.</a:t>
                      </a: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59971849"/>
                  </a:ext>
                </a:extLst>
              </a:tr>
              <a:tr h="370840">
                <a:tc>
                  <a:txBody>
                    <a:bodyPr/>
                    <a:lstStyle/>
                    <a:p>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4. Запрет выпуска таможенными органами товаров без КМ, приобретенных до </a:t>
                      </a:r>
                      <a:r>
                        <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rPr>
                        <a:t> 01.03.2025).</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05359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4.1. Завершение передачи сведений в систему маркировки о вводе в оборот товаров из п.4</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32803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5. Запрет реализации немаркированных остатков (разрешается хранение немаркированного товара на складе, обязательное выбытие товара через кассу)</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17047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6. Завершение описания, заказа км и маркировки остатков</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35626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rPr>
                        <a:t>7. Завершение ввода остатков в оборот</a:t>
                      </a:r>
                    </a:p>
                  </a:txBody>
                  <a:tcPr marL="137160" marR="137160" marT="137160" marB="13716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73436729"/>
                  </a:ext>
                </a:extLst>
              </a:tr>
            </a:tbl>
          </a:graphicData>
        </a:graphic>
      </p:graphicFrame>
      <p:sp>
        <p:nvSpPr>
          <p:cNvPr id="14" name="Pentagon 13">
            <a:extLst>
              <a:ext uri="{FF2B5EF4-FFF2-40B4-BE49-F238E27FC236}">
                <a16:creationId xmlns:a16="http://schemas.microsoft.com/office/drawing/2014/main" id="{B1EAC316-8DED-A3F1-596F-10DC8F7FD7D5}"/>
              </a:ext>
            </a:extLst>
          </p:cNvPr>
          <p:cNvSpPr/>
          <p:nvPr/>
        </p:nvSpPr>
        <p:spPr>
          <a:xfrm>
            <a:off x="4222045" y="1521178"/>
            <a:ext cx="7453954" cy="252000"/>
          </a:xfrm>
          <a:prstGeom prst="homePlate">
            <a:avLst/>
          </a:prstGeom>
          <a:solidFill>
            <a:srgbClr val="F6F4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200" b="1" dirty="0">
                <a:solidFill>
                  <a:srgbClr val="63666A"/>
                </a:solidFill>
                <a:latin typeface="Segoe UI" panose="020B0502040204020203" pitchFamily="34" charset="0"/>
                <a:cs typeface="Segoe UI" panose="020B0502040204020203" pitchFamily="34" charset="0"/>
              </a:rPr>
              <a:t>с 01.10.2024</a:t>
            </a:r>
          </a:p>
        </p:txBody>
      </p:sp>
      <p:sp>
        <p:nvSpPr>
          <p:cNvPr id="15" name="Pentagon 14">
            <a:extLst>
              <a:ext uri="{FF2B5EF4-FFF2-40B4-BE49-F238E27FC236}">
                <a16:creationId xmlns:a16="http://schemas.microsoft.com/office/drawing/2014/main" id="{98FE8292-0A7D-297F-A4F6-89ADEEC572AA}"/>
              </a:ext>
            </a:extLst>
          </p:cNvPr>
          <p:cNvSpPr/>
          <p:nvPr/>
        </p:nvSpPr>
        <p:spPr>
          <a:xfrm>
            <a:off x="4652681" y="2108201"/>
            <a:ext cx="7023317" cy="252000"/>
          </a:xfrm>
          <a:prstGeom prst="homePlate">
            <a:avLst/>
          </a:prstGeom>
          <a:solidFill>
            <a:srgbClr val="F6F4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200" b="1" dirty="0">
                <a:solidFill>
                  <a:srgbClr val="63666A"/>
                </a:solidFill>
                <a:latin typeface="Segoe UI" panose="020B0502040204020203" pitchFamily="34" charset="0"/>
                <a:cs typeface="Segoe UI" panose="020B0502040204020203" pitchFamily="34" charset="0"/>
              </a:rPr>
              <a:t>с 01.10.2024</a:t>
            </a:r>
            <a:r>
              <a:rPr lang="ru-RU" sz="1200" dirty="0">
                <a:solidFill>
                  <a:srgbClr val="63666A"/>
                </a:solidFill>
                <a:latin typeface="Segoe UI" panose="020B0502040204020203" pitchFamily="34" charset="0"/>
                <a:cs typeface="Segoe UI" panose="020B0502040204020203" pitchFamily="34" charset="0"/>
              </a:rPr>
              <a:t>- </a:t>
            </a:r>
            <a:r>
              <a:rPr lang="ru-RU" sz="1200" b="1" dirty="0">
                <a:solidFill>
                  <a:srgbClr val="63666A"/>
                </a:solidFill>
                <a:latin typeface="Segoe UI" panose="020B0502040204020203" pitchFamily="34" charset="0"/>
                <a:cs typeface="Segoe UI" panose="020B0502040204020203" pitchFamily="34" charset="0"/>
              </a:rPr>
              <a:t>подача сведений в добровольном порядке</a:t>
            </a:r>
            <a:endParaRPr lang="ru-RU" sz="1200" dirty="0">
              <a:solidFill>
                <a:srgbClr val="63666A"/>
              </a:solidFill>
              <a:latin typeface="Segoe UI" panose="020B0502040204020203" pitchFamily="34" charset="0"/>
              <a:cs typeface="Segoe UI" panose="020B0502040204020203" pitchFamily="34" charset="0"/>
            </a:endParaRPr>
          </a:p>
        </p:txBody>
      </p:sp>
      <p:sp>
        <p:nvSpPr>
          <p:cNvPr id="16" name="Pentagon 15">
            <a:extLst>
              <a:ext uri="{FF2B5EF4-FFF2-40B4-BE49-F238E27FC236}">
                <a16:creationId xmlns:a16="http://schemas.microsoft.com/office/drawing/2014/main" id="{1D28A171-E514-6E9B-72B7-5909D60CB53F}"/>
              </a:ext>
            </a:extLst>
          </p:cNvPr>
          <p:cNvSpPr/>
          <p:nvPr/>
        </p:nvSpPr>
        <p:spPr>
          <a:xfrm>
            <a:off x="4652682" y="2900610"/>
            <a:ext cx="1506072" cy="252000"/>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ru-RU" sz="1050" dirty="0">
              <a:solidFill>
                <a:srgbClr val="6D6E71"/>
              </a:solidFill>
              <a:latin typeface="Segoe UI" panose="020B0502040204020203" pitchFamily="34" charset="0"/>
              <a:cs typeface="Segoe UI" panose="020B0502040204020203" pitchFamily="34" charset="0"/>
            </a:endParaRPr>
          </a:p>
        </p:txBody>
      </p:sp>
      <p:sp>
        <p:nvSpPr>
          <p:cNvPr id="17" name="Pentagon 16">
            <a:extLst>
              <a:ext uri="{FF2B5EF4-FFF2-40B4-BE49-F238E27FC236}">
                <a16:creationId xmlns:a16="http://schemas.microsoft.com/office/drawing/2014/main" id="{755099EE-1E7A-1A2C-3DB5-4FC58C317C8F}"/>
              </a:ext>
            </a:extLst>
          </p:cNvPr>
          <p:cNvSpPr/>
          <p:nvPr/>
        </p:nvSpPr>
        <p:spPr>
          <a:xfrm>
            <a:off x="6158754" y="2900610"/>
            <a:ext cx="5517244" cy="252000"/>
          </a:xfrm>
          <a:prstGeom prst="homePlate">
            <a:avLst/>
          </a:prstGeom>
          <a:solidFill>
            <a:srgbClr val="F6F4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200" dirty="0">
                <a:solidFill>
                  <a:srgbClr val="63666A"/>
                </a:solidFill>
                <a:latin typeface="Segoe UI" panose="020B0502040204020203" pitchFamily="34" charset="0"/>
                <a:cs typeface="Segoe UI" panose="020B0502040204020203" pitchFamily="34" charset="0"/>
              </a:rPr>
              <a:t> </a:t>
            </a:r>
            <a:r>
              <a:rPr lang="en-US" sz="1200" b="1" dirty="0">
                <a:solidFill>
                  <a:srgbClr val="63666A"/>
                </a:solidFill>
                <a:latin typeface="Segoe UI" panose="020B0502040204020203" pitchFamily="34" charset="0"/>
                <a:cs typeface="Segoe UI" panose="020B0502040204020203" pitchFamily="34" charset="0"/>
              </a:rPr>
              <a:t>01</a:t>
            </a:r>
            <a:r>
              <a:rPr lang="ru-RU" sz="1200" b="1" dirty="0">
                <a:solidFill>
                  <a:srgbClr val="63666A"/>
                </a:solidFill>
                <a:latin typeface="Segoe UI" panose="020B0502040204020203" pitchFamily="34" charset="0"/>
                <a:cs typeface="Segoe UI" panose="020B0502040204020203" pitchFamily="34" charset="0"/>
              </a:rPr>
              <a:t>.</a:t>
            </a:r>
            <a:r>
              <a:rPr lang="en-US" sz="1200" b="1" dirty="0">
                <a:solidFill>
                  <a:srgbClr val="63666A"/>
                </a:solidFill>
                <a:latin typeface="Segoe UI" panose="020B0502040204020203" pitchFamily="34" charset="0"/>
                <a:cs typeface="Segoe UI" panose="020B0502040204020203" pitchFamily="34" charset="0"/>
              </a:rPr>
              <a:t>03</a:t>
            </a:r>
            <a:r>
              <a:rPr lang="ru-RU" sz="1200" b="1" dirty="0">
                <a:solidFill>
                  <a:srgbClr val="63666A"/>
                </a:solidFill>
                <a:latin typeface="Segoe UI" panose="020B0502040204020203" pitchFamily="34" charset="0"/>
                <a:cs typeface="Segoe UI" panose="020B0502040204020203" pitchFamily="34" charset="0"/>
              </a:rPr>
              <a:t>.</a:t>
            </a:r>
            <a:r>
              <a:rPr lang="en-US" sz="1200" b="1" dirty="0">
                <a:solidFill>
                  <a:srgbClr val="63666A"/>
                </a:solidFill>
                <a:latin typeface="Segoe UI" panose="020B0502040204020203" pitchFamily="34" charset="0"/>
                <a:cs typeface="Segoe UI" panose="020B0502040204020203" pitchFamily="34" charset="0"/>
              </a:rPr>
              <a:t>2025</a:t>
            </a:r>
            <a:endParaRPr lang="ru-RU" sz="1200" b="1" strike="sngStrike" dirty="0">
              <a:solidFill>
                <a:srgbClr val="63666A"/>
              </a:solidFill>
              <a:latin typeface="Segoe UI" panose="020B0502040204020203" pitchFamily="34" charset="0"/>
              <a:cs typeface="Segoe UI" panose="020B0502040204020203" pitchFamily="34" charset="0"/>
            </a:endParaRPr>
          </a:p>
        </p:txBody>
      </p:sp>
      <p:sp>
        <p:nvSpPr>
          <p:cNvPr id="35" name="Pentagon 34">
            <a:extLst>
              <a:ext uri="{FF2B5EF4-FFF2-40B4-BE49-F238E27FC236}">
                <a16:creationId xmlns:a16="http://schemas.microsoft.com/office/drawing/2014/main" id="{4AF3C673-376D-E6A7-BF52-7594F736552A}"/>
              </a:ext>
            </a:extLst>
          </p:cNvPr>
          <p:cNvSpPr/>
          <p:nvPr/>
        </p:nvSpPr>
        <p:spPr>
          <a:xfrm>
            <a:off x="5647763" y="3648070"/>
            <a:ext cx="1780647" cy="252000"/>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ru-RU" sz="1050" dirty="0">
              <a:solidFill>
                <a:srgbClr val="6D6E71"/>
              </a:solidFill>
              <a:latin typeface="Segoe UI" panose="020B0502040204020203" pitchFamily="34" charset="0"/>
              <a:cs typeface="Segoe UI" panose="020B0502040204020203" pitchFamily="34" charset="0"/>
            </a:endParaRPr>
          </a:p>
        </p:txBody>
      </p:sp>
      <p:sp>
        <p:nvSpPr>
          <p:cNvPr id="40" name="Pentagon 39">
            <a:extLst>
              <a:ext uri="{FF2B5EF4-FFF2-40B4-BE49-F238E27FC236}">
                <a16:creationId xmlns:a16="http://schemas.microsoft.com/office/drawing/2014/main" id="{B1A236C4-9D9F-C7F7-DDC6-6E9E4332C723}"/>
              </a:ext>
            </a:extLst>
          </p:cNvPr>
          <p:cNvSpPr/>
          <p:nvPr/>
        </p:nvSpPr>
        <p:spPr>
          <a:xfrm>
            <a:off x="5647763" y="4871586"/>
            <a:ext cx="2024487" cy="252000"/>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ru-RU" sz="1050" dirty="0">
              <a:solidFill>
                <a:srgbClr val="6D6E71"/>
              </a:solidFill>
              <a:latin typeface="Segoe UI" panose="020B0502040204020203" pitchFamily="34" charset="0"/>
              <a:cs typeface="Segoe UI" panose="020B0502040204020203" pitchFamily="34" charset="0"/>
            </a:endParaRPr>
          </a:p>
        </p:txBody>
      </p:sp>
      <p:sp>
        <p:nvSpPr>
          <p:cNvPr id="41" name="Pentagon 40">
            <a:extLst>
              <a:ext uri="{FF2B5EF4-FFF2-40B4-BE49-F238E27FC236}">
                <a16:creationId xmlns:a16="http://schemas.microsoft.com/office/drawing/2014/main" id="{3785BCCB-80B0-8057-703E-E180D1019EAE}"/>
              </a:ext>
            </a:extLst>
          </p:cNvPr>
          <p:cNvSpPr/>
          <p:nvPr/>
        </p:nvSpPr>
        <p:spPr>
          <a:xfrm>
            <a:off x="7672250" y="4871586"/>
            <a:ext cx="4003748" cy="252000"/>
          </a:xfrm>
          <a:prstGeom prst="homePlate">
            <a:avLst/>
          </a:prstGeom>
          <a:solidFill>
            <a:srgbClr val="F6F4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200" b="1" dirty="0">
                <a:solidFill>
                  <a:srgbClr val="63666A"/>
                </a:solidFill>
                <a:latin typeface="Segoe UI" panose="020B0502040204020203" pitchFamily="34" charset="0"/>
                <a:cs typeface="Segoe UI" panose="020B0502040204020203" pitchFamily="34" charset="0"/>
              </a:rPr>
              <a:t>01.08.2025</a:t>
            </a:r>
            <a:endParaRPr lang="ru-RU" sz="1200" dirty="0">
              <a:solidFill>
                <a:srgbClr val="63666A"/>
              </a:solidFill>
              <a:latin typeface="Segoe UI" panose="020B0502040204020203" pitchFamily="34" charset="0"/>
              <a:cs typeface="Segoe UI" panose="020B0502040204020203" pitchFamily="34" charset="0"/>
            </a:endParaRPr>
          </a:p>
        </p:txBody>
      </p:sp>
      <p:sp>
        <p:nvSpPr>
          <p:cNvPr id="42" name="Pentagon 41">
            <a:extLst>
              <a:ext uri="{FF2B5EF4-FFF2-40B4-BE49-F238E27FC236}">
                <a16:creationId xmlns:a16="http://schemas.microsoft.com/office/drawing/2014/main" id="{7090E587-467F-DDEE-1052-8BCDAB198464}"/>
              </a:ext>
            </a:extLst>
          </p:cNvPr>
          <p:cNvSpPr/>
          <p:nvPr/>
        </p:nvSpPr>
        <p:spPr>
          <a:xfrm>
            <a:off x="5647762" y="5534974"/>
            <a:ext cx="2782135" cy="252000"/>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ru-RU" sz="1050" dirty="0">
              <a:solidFill>
                <a:srgbClr val="6D6E71"/>
              </a:solidFill>
              <a:latin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id="{A1B2C1D4-B6B9-C1E2-9D16-290C7BF3ED1A}"/>
              </a:ext>
            </a:extLst>
          </p:cNvPr>
          <p:cNvSpPr txBox="1"/>
          <p:nvPr/>
        </p:nvSpPr>
        <p:spPr>
          <a:xfrm>
            <a:off x="7428410" y="3648068"/>
            <a:ext cx="4247588" cy="252001"/>
          </a:xfrm>
          <a:prstGeom prst="rect">
            <a:avLst/>
          </a:prstGeom>
          <a:noFill/>
        </p:spPr>
        <p:txBody>
          <a:bodyPr wrap="square" tIns="0" bIns="0" anchor="ctr">
            <a:noAutofit/>
          </a:bodyPr>
          <a:lstStyle/>
          <a:p>
            <a:r>
              <a:rPr lang="ru-RU" sz="1200" b="1" dirty="0">
                <a:solidFill>
                  <a:srgbClr val="63666A"/>
                </a:solidFill>
                <a:latin typeface="Segoe UI" panose="020B0502040204020203" pitchFamily="34" charset="0"/>
                <a:cs typeface="Segoe UI" panose="020B0502040204020203" pitchFamily="34" charset="0"/>
              </a:rPr>
              <a:t> 01.07.2025</a:t>
            </a:r>
          </a:p>
        </p:txBody>
      </p:sp>
      <p:sp>
        <p:nvSpPr>
          <p:cNvPr id="48" name="Pentagon 47">
            <a:extLst>
              <a:ext uri="{FF2B5EF4-FFF2-40B4-BE49-F238E27FC236}">
                <a16:creationId xmlns:a16="http://schemas.microsoft.com/office/drawing/2014/main" id="{A710CAEA-04C8-FB9E-698E-2F80C5EF3B3A}"/>
              </a:ext>
            </a:extLst>
          </p:cNvPr>
          <p:cNvSpPr/>
          <p:nvPr/>
        </p:nvSpPr>
        <p:spPr>
          <a:xfrm>
            <a:off x="5647763" y="4226128"/>
            <a:ext cx="2512168" cy="252000"/>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ru-RU" sz="1050" dirty="0">
              <a:solidFill>
                <a:srgbClr val="6D6E71"/>
              </a:solidFill>
              <a:latin typeface="Segoe UI" panose="020B0502040204020203" pitchFamily="34" charset="0"/>
              <a:cs typeface="Segoe UI" panose="020B0502040204020203" pitchFamily="34" charset="0"/>
            </a:endParaRPr>
          </a:p>
        </p:txBody>
      </p:sp>
      <p:sp>
        <p:nvSpPr>
          <p:cNvPr id="50" name="TextBox 49">
            <a:extLst>
              <a:ext uri="{FF2B5EF4-FFF2-40B4-BE49-F238E27FC236}">
                <a16:creationId xmlns:a16="http://schemas.microsoft.com/office/drawing/2014/main" id="{323ABF5F-9E79-920A-911D-455A5BABE2CF}"/>
              </a:ext>
            </a:extLst>
          </p:cNvPr>
          <p:cNvSpPr txBox="1"/>
          <p:nvPr/>
        </p:nvSpPr>
        <p:spPr>
          <a:xfrm>
            <a:off x="8159932" y="4226127"/>
            <a:ext cx="3516066" cy="252001"/>
          </a:xfrm>
          <a:prstGeom prst="rect">
            <a:avLst/>
          </a:prstGeom>
          <a:noFill/>
        </p:spPr>
        <p:txBody>
          <a:bodyPr wrap="square" tIns="0" bIns="0" anchor="ctr">
            <a:noAutofit/>
          </a:bodyPr>
          <a:lstStyle/>
          <a:p>
            <a:r>
              <a:rPr lang="ru-RU" sz="1200" b="1" dirty="0">
                <a:solidFill>
                  <a:srgbClr val="63666A"/>
                </a:solidFill>
                <a:latin typeface="Segoe UI" panose="020B0502040204020203" pitchFamily="34" charset="0"/>
                <a:cs typeface="Segoe UI" panose="020B0502040204020203" pitchFamily="34" charset="0"/>
              </a:rPr>
              <a:t>01.10.2025</a:t>
            </a:r>
          </a:p>
        </p:txBody>
      </p:sp>
      <p:sp>
        <p:nvSpPr>
          <p:cNvPr id="51" name="TextBox 50">
            <a:extLst>
              <a:ext uri="{FF2B5EF4-FFF2-40B4-BE49-F238E27FC236}">
                <a16:creationId xmlns:a16="http://schemas.microsoft.com/office/drawing/2014/main" id="{F6C12637-58B3-59BE-1112-F5635069EFF7}"/>
              </a:ext>
            </a:extLst>
          </p:cNvPr>
          <p:cNvSpPr txBox="1"/>
          <p:nvPr/>
        </p:nvSpPr>
        <p:spPr>
          <a:xfrm>
            <a:off x="8429896" y="5534973"/>
            <a:ext cx="3246101" cy="252001"/>
          </a:xfrm>
          <a:prstGeom prst="rect">
            <a:avLst/>
          </a:prstGeom>
          <a:noFill/>
        </p:spPr>
        <p:txBody>
          <a:bodyPr wrap="square" tIns="0" bIns="0" anchor="ctr">
            <a:noAutofit/>
          </a:bodyPr>
          <a:lstStyle/>
          <a:p>
            <a:r>
              <a:rPr lang="ru-RU" sz="1200" b="1" dirty="0">
                <a:solidFill>
                  <a:srgbClr val="63666A"/>
                </a:solidFill>
                <a:latin typeface="Segoe UI" panose="020B0502040204020203" pitchFamily="34" charset="0"/>
                <a:cs typeface="Segoe UI" panose="020B0502040204020203" pitchFamily="34" charset="0"/>
              </a:rPr>
              <a:t>01.11.2025</a:t>
            </a:r>
            <a:endParaRPr lang="ru-RU" sz="1200" b="1" strike="sngStrike" dirty="0">
              <a:solidFill>
                <a:srgbClr val="63666A"/>
              </a:solidFill>
              <a:latin typeface="Segoe UI" panose="020B0502040204020203" pitchFamily="34" charset="0"/>
              <a:cs typeface="Segoe UI" panose="020B0502040204020203" pitchFamily="34" charset="0"/>
            </a:endParaRPr>
          </a:p>
        </p:txBody>
      </p:sp>
      <p:sp>
        <p:nvSpPr>
          <p:cNvPr id="52" name="Pentagon 51">
            <a:extLst>
              <a:ext uri="{FF2B5EF4-FFF2-40B4-BE49-F238E27FC236}">
                <a16:creationId xmlns:a16="http://schemas.microsoft.com/office/drawing/2014/main" id="{6AB53F55-0951-219F-0110-F22D18472FFC}"/>
              </a:ext>
            </a:extLst>
          </p:cNvPr>
          <p:cNvSpPr/>
          <p:nvPr/>
        </p:nvSpPr>
        <p:spPr>
          <a:xfrm>
            <a:off x="5647762" y="6048780"/>
            <a:ext cx="3246101" cy="252000"/>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ru-RU" sz="1050" dirty="0">
              <a:solidFill>
                <a:srgbClr val="6D6E71"/>
              </a:solidFill>
              <a:latin typeface="Segoe UI" panose="020B0502040204020203" pitchFamily="34" charset="0"/>
              <a:cs typeface="Segoe UI" panose="020B0502040204020203" pitchFamily="34" charset="0"/>
            </a:endParaRPr>
          </a:p>
        </p:txBody>
      </p:sp>
      <p:sp>
        <p:nvSpPr>
          <p:cNvPr id="53" name="TextBox 52">
            <a:extLst>
              <a:ext uri="{FF2B5EF4-FFF2-40B4-BE49-F238E27FC236}">
                <a16:creationId xmlns:a16="http://schemas.microsoft.com/office/drawing/2014/main" id="{02F90611-3D84-4019-26E8-E7512AA95B02}"/>
              </a:ext>
            </a:extLst>
          </p:cNvPr>
          <p:cNvSpPr txBox="1"/>
          <p:nvPr/>
        </p:nvSpPr>
        <p:spPr>
          <a:xfrm>
            <a:off x="8893864" y="6048779"/>
            <a:ext cx="2782134" cy="252001"/>
          </a:xfrm>
          <a:prstGeom prst="rect">
            <a:avLst/>
          </a:prstGeom>
          <a:noFill/>
        </p:spPr>
        <p:txBody>
          <a:bodyPr wrap="square" tIns="0" bIns="0" anchor="ctr">
            <a:noAutofit/>
          </a:bodyPr>
          <a:lstStyle/>
          <a:p>
            <a:r>
              <a:rPr lang="ru-RU" sz="1200" b="1" dirty="0">
                <a:solidFill>
                  <a:srgbClr val="63666A"/>
                </a:solidFill>
                <a:latin typeface="Segoe UI" panose="020B0502040204020203" pitchFamily="34" charset="0"/>
                <a:cs typeface="Segoe UI" panose="020B0502040204020203" pitchFamily="34" charset="0"/>
              </a:rPr>
              <a:t>01.12.2025</a:t>
            </a:r>
            <a:endParaRPr lang="ru-RU" sz="1200" b="1" strike="sngStrike" dirty="0">
              <a:solidFill>
                <a:srgbClr val="6366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6460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8">
            <a:extLst>
              <a:ext uri="{FF2B5EF4-FFF2-40B4-BE49-F238E27FC236}">
                <a16:creationId xmlns:a16="http://schemas.microsoft.com/office/drawing/2014/main" id="{C740069A-A787-124E-136D-6B822DFBE390}"/>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000" b="1" dirty="0">
                <a:solidFill>
                  <a:srgbClr val="6D6E71"/>
                </a:solidFill>
                <a:latin typeface="Segoe UI" panose="020B0502040204020203" pitchFamily="34" charset="0"/>
                <a:ea typeface="Segoe UI" panose="020B0502040204020203" pitchFamily="34" charset="0"/>
                <a:cs typeface="Segoe UI" panose="020B0502040204020203" pitchFamily="34" charset="0"/>
              </a:rPr>
              <a:t>Кто должен наносить средства идентификации</a:t>
            </a:r>
            <a:endParaRPr lang="ru-PT" sz="20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Прямоугольник 4">
            <a:extLst>
              <a:ext uri="{FF2B5EF4-FFF2-40B4-BE49-F238E27FC236}">
                <a16:creationId xmlns:a16="http://schemas.microsoft.com/office/drawing/2014/main" id="{DD2C0241-F50F-9927-61EC-9A890C341BDF}"/>
              </a:ext>
            </a:extLst>
          </p:cNvPr>
          <p:cNvSpPr/>
          <p:nvPr/>
        </p:nvSpPr>
        <p:spPr>
          <a:xfrm>
            <a:off x="516000" y="2517639"/>
            <a:ext cx="3600000" cy="10949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341" tIns="108000" rIns="93341" bIns="46671" numCol="1" spcCol="0" rtlCol="0" fromWordArt="0" anchor="t" anchorCtr="0" forceAA="0" compatLnSpc="1">
            <a:prstTxWarp prst="textNoShape">
              <a:avLst/>
            </a:prstTxWarp>
            <a:spAutoFit/>
          </a:bodyPr>
          <a:lstStyle/>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ПРОИЗВОДИТЕЛЬ</a:t>
            </a:r>
          </a:p>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При производстве новых товаров</a:t>
            </a:r>
            <a:r>
              <a:rPr lang="ru-RU" sz="1400" b="1"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 </a:t>
            </a:r>
            <a:r>
              <a:rPr lang="ru-RU"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код наносится до отгрузки с территории производства</a:t>
            </a:r>
            <a:endParaRPr lang="en-US"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endParaRPr>
          </a:p>
        </p:txBody>
      </p:sp>
      <p:sp>
        <p:nvSpPr>
          <p:cNvPr id="7" name="Прямоугольник 7">
            <a:extLst>
              <a:ext uri="{FF2B5EF4-FFF2-40B4-BE49-F238E27FC236}">
                <a16:creationId xmlns:a16="http://schemas.microsoft.com/office/drawing/2014/main" id="{1D7BEE97-8628-D5C9-AACC-657A98D79003}"/>
              </a:ext>
            </a:extLst>
          </p:cNvPr>
          <p:cNvSpPr/>
          <p:nvPr/>
        </p:nvSpPr>
        <p:spPr>
          <a:xfrm>
            <a:off x="8076000" y="2517639"/>
            <a:ext cx="3600000" cy="8794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341" tIns="108000" rIns="93341" bIns="46671" numCol="1" spcCol="0" rtlCol="0" fromWordArt="0" anchor="t" anchorCtr="0" forceAA="0" compatLnSpc="1">
            <a:prstTxWarp prst="textNoShape">
              <a:avLst/>
            </a:prstTxWarp>
            <a:spAutoFit/>
          </a:bodyPr>
          <a:lstStyle/>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ИМПОРТЕР</a:t>
            </a:r>
          </a:p>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При ввозе из других стран </a:t>
            </a:r>
            <a:r>
              <a:rPr lang="ru-RU" sz="1400" b="1"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 </a:t>
            </a:r>
            <a:r>
              <a:rPr lang="ru-RU"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до помещения под таможенные процедуры</a:t>
            </a:r>
            <a:endParaRPr lang="en-US"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endParaRPr>
          </a:p>
        </p:txBody>
      </p:sp>
      <p:sp>
        <p:nvSpPr>
          <p:cNvPr id="8" name="Прямоугольник 8">
            <a:extLst>
              <a:ext uri="{FF2B5EF4-FFF2-40B4-BE49-F238E27FC236}">
                <a16:creationId xmlns:a16="http://schemas.microsoft.com/office/drawing/2014/main" id="{6644ED55-3243-7973-655E-F504EE2BB7D6}"/>
              </a:ext>
            </a:extLst>
          </p:cNvPr>
          <p:cNvSpPr/>
          <p:nvPr/>
        </p:nvSpPr>
        <p:spPr>
          <a:xfrm>
            <a:off x="8076000" y="5156726"/>
            <a:ext cx="3600000" cy="10949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341" tIns="108000" rIns="93341" bIns="46671" numCol="1" spcCol="0" rtlCol="0" fromWordArt="0" anchor="t" anchorCtr="0" forceAA="0" compatLnSpc="1">
            <a:prstTxWarp prst="textNoShape">
              <a:avLst/>
            </a:prstTxWarp>
            <a:spAutoFit/>
          </a:bodyPr>
          <a:lstStyle/>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ВЛАДЕЛЕЦ ТОВАРА</a:t>
            </a:r>
          </a:p>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При </a:t>
            </a:r>
            <a:r>
              <a:rPr lang="ru-RU" sz="1400" b="1" dirty="0" err="1">
                <a:solidFill>
                  <a:srgbClr val="595959"/>
                </a:solidFill>
                <a:latin typeface="Segoe UI" panose="020B0502040204020203" pitchFamily="34" charset="0"/>
                <a:ea typeface="Segoe UI" panose="020B0502040204020203" pitchFamily="34" charset="0"/>
                <a:cs typeface="Segoe UI" panose="020B0502040204020203" pitchFamily="34" charset="0"/>
              </a:rPr>
              <a:t>перемаркировке</a:t>
            </a:r>
            <a:r>
              <a:rPr lang="ru-RU" sz="1400" dirty="0">
                <a:solidFill>
                  <a:srgbClr val="595959"/>
                </a:solidFill>
                <a:latin typeface="Segoe UI" panose="020B0502040204020203" pitchFamily="34" charset="0"/>
                <a:ea typeface="Segoe UI" panose="020B0502040204020203" pitchFamily="34" charset="0"/>
                <a:cs typeface="Segoe UI" panose="020B0502040204020203" pitchFamily="34" charset="0"/>
              </a:rPr>
              <a:t>,</a:t>
            </a: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 </a:t>
            </a:r>
            <a:r>
              <a:rPr lang="ru-RU"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например, в случае утраты </a:t>
            </a: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или при описании остатков</a:t>
            </a:r>
            <a:r>
              <a:rPr lang="ru-RU" sz="1400" b="1"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 </a:t>
            </a:r>
            <a:endParaRPr lang="en-US"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endParaRPr>
          </a:p>
        </p:txBody>
      </p:sp>
      <p:sp>
        <p:nvSpPr>
          <p:cNvPr id="11" name="Прямоугольник 10">
            <a:extLst>
              <a:ext uri="{FF2B5EF4-FFF2-40B4-BE49-F238E27FC236}">
                <a16:creationId xmlns:a16="http://schemas.microsoft.com/office/drawing/2014/main" id="{BD360D7D-ED7A-5748-4371-0B5E2F50F802}"/>
              </a:ext>
            </a:extLst>
          </p:cNvPr>
          <p:cNvSpPr/>
          <p:nvPr/>
        </p:nvSpPr>
        <p:spPr>
          <a:xfrm>
            <a:off x="516000" y="5156726"/>
            <a:ext cx="3600000" cy="8794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341" tIns="108000" rIns="93341" bIns="46671" numCol="1" spcCol="0" rtlCol="0" fromWordArt="0" anchor="t" anchorCtr="0" forceAA="0" compatLnSpc="1">
            <a:prstTxWarp prst="textNoShape">
              <a:avLst/>
            </a:prstTxWarp>
            <a:spAutoFit/>
          </a:bodyPr>
          <a:lstStyle/>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КОМИССИОНЕР</a:t>
            </a:r>
          </a:p>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При приемке товаров </a:t>
            </a:r>
            <a:r>
              <a:rPr lang="ru-RU" sz="1400" b="1"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на комиссию </a:t>
            </a: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от физических лиц</a:t>
            </a:r>
            <a:endParaRPr lang="en-US" sz="1400" b="1" dirty="0">
              <a:solidFill>
                <a:srgbClr val="595959"/>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Прямоугольник 5">
            <a:extLst>
              <a:ext uri="{FF2B5EF4-FFF2-40B4-BE49-F238E27FC236}">
                <a16:creationId xmlns:a16="http://schemas.microsoft.com/office/drawing/2014/main" id="{AF280632-4DB3-7BFF-EFE2-4234F0ED4394}"/>
              </a:ext>
            </a:extLst>
          </p:cNvPr>
          <p:cNvSpPr/>
          <p:nvPr/>
        </p:nvSpPr>
        <p:spPr>
          <a:xfrm>
            <a:off x="4296000" y="2517639"/>
            <a:ext cx="3600000" cy="8794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341" tIns="108000" rIns="93341" bIns="46671" numCol="1" spcCol="0" rtlCol="0" fromWordArt="0" anchor="t" anchorCtr="0" forceAA="0" compatLnSpc="1">
            <a:prstTxWarp prst="textNoShape">
              <a:avLst/>
            </a:prstTxWarp>
            <a:spAutoFit/>
          </a:bodyPr>
          <a:lstStyle/>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ИМПОРТЕР</a:t>
            </a:r>
          </a:p>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При ввозе с территории ЕАЭС </a:t>
            </a:r>
            <a:r>
              <a:rPr lang="ru-RU" sz="1400" b="1"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 </a:t>
            </a:r>
            <a:r>
              <a:rPr lang="ru-RU"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до ввоза на территорию РФ</a:t>
            </a:r>
            <a:endParaRPr lang="en-US"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endParaRPr>
          </a:p>
        </p:txBody>
      </p:sp>
      <p:sp>
        <p:nvSpPr>
          <p:cNvPr id="10" name="Прямоугольник 9">
            <a:extLst>
              <a:ext uri="{FF2B5EF4-FFF2-40B4-BE49-F238E27FC236}">
                <a16:creationId xmlns:a16="http://schemas.microsoft.com/office/drawing/2014/main" id="{0C129BD2-A20F-54DD-FE5A-A89065430022}"/>
              </a:ext>
            </a:extLst>
          </p:cNvPr>
          <p:cNvSpPr/>
          <p:nvPr/>
        </p:nvSpPr>
        <p:spPr>
          <a:xfrm>
            <a:off x="4296000" y="5156726"/>
            <a:ext cx="3600000" cy="8794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341" tIns="108000" rIns="93341" bIns="46671" numCol="1" spcCol="0" rtlCol="0" fromWordArt="0" anchor="t" anchorCtr="0" forceAA="0" compatLnSpc="1">
            <a:prstTxWarp prst="textNoShape">
              <a:avLst/>
            </a:prstTxWarp>
            <a:spAutoFit/>
          </a:bodyPr>
          <a:lstStyle/>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ВЛАДЕЛЕЦ ТОВАРА</a:t>
            </a:r>
          </a:p>
          <a:p>
            <a:pPr algn="ctr">
              <a:spcBef>
                <a:spcPts val="600"/>
              </a:spcBef>
            </a:pPr>
            <a:r>
              <a:rPr lang="ru-RU" sz="1400" b="1" dirty="0">
                <a:solidFill>
                  <a:srgbClr val="595959"/>
                </a:solidFill>
                <a:latin typeface="Segoe UI" panose="020B0502040204020203" pitchFamily="34" charset="0"/>
                <a:ea typeface="Segoe UI" panose="020B0502040204020203" pitchFamily="34" charset="0"/>
                <a:cs typeface="Segoe UI" panose="020B0502040204020203" pitchFamily="34" charset="0"/>
              </a:rPr>
              <a:t>При возврате товара от покупателя </a:t>
            </a:r>
            <a:r>
              <a:rPr lang="ru-RU"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rPr>
              <a:t>с утраченным кодом маркировки</a:t>
            </a:r>
            <a:endParaRPr lang="en-US" sz="1400" dirty="0">
              <a:solidFill>
                <a:srgbClr val="595959"/>
              </a:solidFill>
              <a:latin typeface="Segoe UI" panose="020B0502040204020203" pitchFamily="34" charset="0"/>
              <a:ea typeface="Segoe UI Semibold" panose="020B0502040204020203" pitchFamily="34" charset="0"/>
              <a:cs typeface="Segoe UI" panose="020B0502040204020203" pitchFamily="34" charset="0"/>
            </a:endParaRPr>
          </a:p>
        </p:txBody>
      </p:sp>
      <p:pic>
        <p:nvPicPr>
          <p:cNvPr id="25" name="Graphic 24">
            <a:extLst>
              <a:ext uri="{FF2B5EF4-FFF2-40B4-BE49-F238E27FC236}">
                <a16:creationId xmlns:a16="http://schemas.microsoft.com/office/drawing/2014/main" id="{D5BF7C00-EBC8-8B90-A78D-C23F4584989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374488" y="1522640"/>
            <a:ext cx="1003024" cy="1003024"/>
          </a:xfrm>
          <a:prstGeom prst="rect">
            <a:avLst/>
          </a:prstGeom>
        </p:spPr>
      </p:pic>
      <p:pic>
        <p:nvPicPr>
          <p:cNvPr id="26" name="Graphic 25">
            <a:extLst>
              <a:ext uri="{FF2B5EF4-FFF2-40B4-BE49-F238E27FC236}">
                <a16:creationId xmlns:a16="http://schemas.microsoft.com/office/drawing/2014/main" id="{13B1D6A0-C54D-8494-2AFB-805A4273BA8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5594488" y="1701274"/>
            <a:ext cx="1003024" cy="645756"/>
          </a:xfrm>
          <a:prstGeom prst="rect">
            <a:avLst/>
          </a:prstGeom>
        </p:spPr>
      </p:pic>
      <p:pic>
        <p:nvPicPr>
          <p:cNvPr id="27" name="Graphic 26">
            <a:extLst>
              <a:ext uri="{FF2B5EF4-FFF2-40B4-BE49-F238E27FC236}">
                <a16:creationId xmlns:a16="http://schemas.microsoft.com/office/drawing/2014/main" id="{8A232303-A23F-EB6A-A951-711111F5C45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1814488" y="1530664"/>
            <a:ext cx="1003024" cy="986975"/>
          </a:xfrm>
          <a:prstGeom prst="rect">
            <a:avLst/>
          </a:prstGeom>
        </p:spPr>
      </p:pic>
      <p:pic>
        <p:nvPicPr>
          <p:cNvPr id="30" name="Graphic 29">
            <a:extLst>
              <a:ext uri="{FF2B5EF4-FFF2-40B4-BE49-F238E27FC236}">
                <a16:creationId xmlns:a16="http://schemas.microsoft.com/office/drawing/2014/main" id="{B1139837-7CD7-8272-DE3C-3A3CD483960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5594488" y="4196498"/>
            <a:ext cx="1003024" cy="960228"/>
          </a:xfrm>
          <a:prstGeom prst="rect">
            <a:avLst/>
          </a:prstGeom>
        </p:spPr>
      </p:pic>
      <p:pic>
        <p:nvPicPr>
          <p:cNvPr id="31" name="Graphic 30">
            <a:extLst>
              <a:ext uri="{FF2B5EF4-FFF2-40B4-BE49-F238E27FC236}">
                <a16:creationId xmlns:a16="http://schemas.microsoft.com/office/drawing/2014/main" id="{F96A8AB1-8DA5-11B9-D0F7-423A1B782456}"/>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p:blipFill>
        <p:spPr>
          <a:xfrm>
            <a:off x="1814488" y="4227257"/>
            <a:ext cx="1003024" cy="898709"/>
          </a:xfrm>
          <a:prstGeom prst="rect">
            <a:avLst/>
          </a:prstGeom>
        </p:spPr>
      </p:pic>
      <p:pic>
        <p:nvPicPr>
          <p:cNvPr id="33" name="Graphic 32">
            <a:extLst>
              <a:ext uri="{FF2B5EF4-FFF2-40B4-BE49-F238E27FC236}">
                <a16:creationId xmlns:a16="http://schemas.microsoft.com/office/drawing/2014/main" id="{D7F3BD12-0381-1F99-B421-43E7DFF5947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9374488" y="4196498"/>
            <a:ext cx="1003024" cy="960228"/>
          </a:xfrm>
          <a:prstGeom prst="rect">
            <a:avLst/>
          </a:prstGeom>
        </p:spPr>
      </p:pic>
    </p:spTree>
    <p:extLst>
      <p:ext uri="{BB962C8B-B14F-4D97-AF65-F5344CB8AC3E}">
        <p14:creationId xmlns:p14="http://schemas.microsoft.com/office/powerpoint/2010/main" val="86784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8">
            <a:extLst>
              <a:ext uri="{FF2B5EF4-FFF2-40B4-BE49-F238E27FC236}">
                <a16:creationId xmlns:a16="http://schemas.microsoft.com/office/drawing/2014/main" id="{82F7AD0D-4814-48C2-9DD9-0F82E7BE2CE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2133446" y="2162175"/>
            <a:ext cx="612000" cy="612000"/>
          </a:xfrm>
          <a:prstGeom prst="rect">
            <a:avLst/>
          </a:prstGeom>
        </p:spPr>
      </p:pic>
      <p:pic>
        <p:nvPicPr>
          <p:cNvPr id="13" name="Picture 50">
            <a:extLst>
              <a:ext uri="{FF2B5EF4-FFF2-40B4-BE49-F238E27FC236}">
                <a16:creationId xmlns:a16="http://schemas.microsoft.com/office/drawing/2014/main" id="{D115D9F5-1350-4ACD-8DBD-259D63C67AB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7480837" y="2162175"/>
            <a:ext cx="473280" cy="612000"/>
          </a:xfrm>
          <a:prstGeom prst="rect">
            <a:avLst/>
          </a:prstGeom>
        </p:spPr>
      </p:pic>
      <p:pic>
        <p:nvPicPr>
          <p:cNvPr id="14" name="Picture 51">
            <a:extLst>
              <a:ext uri="{FF2B5EF4-FFF2-40B4-BE49-F238E27FC236}">
                <a16:creationId xmlns:a16="http://schemas.microsoft.com/office/drawing/2014/main" id="{09031B00-7BFB-4E05-9D2B-4E0FA7D2632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4772461" y="2162175"/>
            <a:ext cx="612000" cy="612000"/>
          </a:xfrm>
          <a:prstGeom prst="rect">
            <a:avLst/>
          </a:prstGeom>
        </p:spPr>
      </p:pic>
      <p:sp>
        <p:nvSpPr>
          <p:cNvPr id="9" name="object 10">
            <a:extLst>
              <a:ext uri="{FF2B5EF4-FFF2-40B4-BE49-F238E27FC236}">
                <a16:creationId xmlns:a16="http://schemas.microsoft.com/office/drawing/2014/main" id="{5ADC43B2-5972-4887-B9C6-CD022F81A966}"/>
              </a:ext>
            </a:extLst>
          </p:cNvPr>
          <p:cNvSpPr txBox="1"/>
          <p:nvPr/>
        </p:nvSpPr>
        <p:spPr>
          <a:xfrm>
            <a:off x="1119939" y="2774439"/>
            <a:ext cx="2639015" cy="478387"/>
          </a:xfrm>
          <a:prstGeom prst="rect">
            <a:avLst/>
          </a:prstGeom>
        </p:spPr>
        <p:txBody>
          <a:bodyPr vert="horz" wrap="square" lIns="0" tIns="108000" rIns="0" bIns="0" rtlCol="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Оформить УКЭП и установить ПО</a:t>
            </a:r>
          </a:p>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для работы с УКЭП</a:t>
            </a:r>
          </a:p>
        </p:txBody>
      </p:sp>
      <p:sp>
        <p:nvSpPr>
          <p:cNvPr id="10" name="object 10">
            <a:extLst>
              <a:ext uri="{FF2B5EF4-FFF2-40B4-BE49-F238E27FC236}">
                <a16:creationId xmlns:a16="http://schemas.microsoft.com/office/drawing/2014/main" id="{2C33D81B-D0C8-4AF6-945B-E76A3A355DDD}"/>
              </a:ext>
            </a:extLst>
          </p:cNvPr>
          <p:cNvSpPr txBox="1"/>
          <p:nvPr/>
        </p:nvSpPr>
        <p:spPr>
          <a:xfrm>
            <a:off x="3758954" y="2774439"/>
            <a:ext cx="2639015" cy="478387"/>
          </a:xfrm>
          <a:prstGeom prst="rect">
            <a:avLst/>
          </a:prstGeom>
        </p:spPr>
        <p:txBody>
          <a:bodyPr vert="horz" wrap="square" lIns="0" tIns="108000" rIns="0" bIns="0" rtlCol="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Зарегистрироваться</a:t>
            </a:r>
          </a:p>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 в ЛК и заполнить профиль</a:t>
            </a:r>
          </a:p>
        </p:txBody>
      </p:sp>
      <p:sp>
        <p:nvSpPr>
          <p:cNvPr id="11" name="object 10">
            <a:extLst>
              <a:ext uri="{FF2B5EF4-FFF2-40B4-BE49-F238E27FC236}">
                <a16:creationId xmlns:a16="http://schemas.microsoft.com/office/drawing/2014/main" id="{2D7ABAA0-B390-4DE4-BEE9-D5F7429BEF0A}"/>
              </a:ext>
            </a:extLst>
          </p:cNvPr>
          <p:cNvSpPr txBox="1"/>
          <p:nvPr/>
        </p:nvSpPr>
        <p:spPr>
          <a:xfrm>
            <a:off x="6397970" y="2774439"/>
            <a:ext cx="2639015" cy="478387"/>
          </a:xfrm>
          <a:prstGeom prst="rect">
            <a:avLst/>
          </a:prstGeom>
        </p:spPr>
        <p:txBody>
          <a:bodyPr vert="horz" wrap="square" lIns="0" tIns="108000" rIns="0" bIns="0" rtlCol="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Заключить договоры</a:t>
            </a:r>
          </a:p>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с Оператором-ЦРПТ</a:t>
            </a:r>
          </a:p>
        </p:txBody>
      </p:sp>
      <p:sp>
        <p:nvSpPr>
          <p:cNvPr id="21" name="TextBox 20">
            <a:extLst>
              <a:ext uri="{FF2B5EF4-FFF2-40B4-BE49-F238E27FC236}">
                <a16:creationId xmlns:a16="http://schemas.microsoft.com/office/drawing/2014/main" id="{05B6BEEC-3E01-3F1E-9A1E-5DF3D559C4AD}"/>
              </a:ext>
            </a:extLst>
          </p:cNvPr>
          <p:cNvSpPr txBox="1"/>
          <p:nvPr/>
        </p:nvSpPr>
        <p:spPr>
          <a:xfrm>
            <a:off x="9036985" y="2774439"/>
            <a:ext cx="2639015" cy="524553"/>
          </a:xfrm>
          <a:prstGeom prst="rect">
            <a:avLst/>
          </a:prstGeom>
          <a:noFill/>
        </p:spPr>
        <p:txBody>
          <a:bodyPr wrap="square" tIns="10800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Пополнить</a:t>
            </a:r>
          </a:p>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лицевой счет</a:t>
            </a:r>
          </a:p>
        </p:txBody>
      </p:sp>
      <p:pic>
        <p:nvPicPr>
          <p:cNvPr id="26" name="Рисунок 25">
            <a:extLst>
              <a:ext uri="{FF2B5EF4-FFF2-40B4-BE49-F238E27FC236}">
                <a16:creationId xmlns:a16="http://schemas.microsoft.com/office/drawing/2014/main" id="{F26EEA8E-FEE9-F242-5BDC-F45FF4D557BB}"/>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10050492" y="2162175"/>
            <a:ext cx="612000" cy="612000"/>
          </a:xfrm>
          <a:prstGeom prst="rect">
            <a:avLst/>
          </a:prstGeom>
        </p:spPr>
      </p:pic>
      <p:sp>
        <p:nvSpPr>
          <p:cNvPr id="15" name="TextBox 14">
            <a:extLst>
              <a:ext uri="{FF2B5EF4-FFF2-40B4-BE49-F238E27FC236}">
                <a16:creationId xmlns:a16="http://schemas.microsoft.com/office/drawing/2014/main" id="{82119D64-A69C-75C1-9CE0-5F03E8D45A38}"/>
              </a:ext>
            </a:extLst>
          </p:cNvPr>
          <p:cNvSpPr txBox="1"/>
          <p:nvPr/>
        </p:nvSpPr>
        <p:spPr>
          <a:xfrm>
            <a:off x="1119940" y="1425521"/>
            <a:ext cx="60945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ЗАРЕГИСТРИРОВАТЬСЯ В СИСТЕМЕ ЧЕСТНЫЙ ЗНАК</a:t>
            </a:r>
          </a:p>
        </p:txBody>
      </p:sp>
      <p:cxnSp>
        <p:nvCxnSpPr>
          <p:cNvPr id="49" name="Straight Connector 2">
            <a:extLst>
              <a:ext uri="{FF2B5EF4-FFF2-40B4-BE49-F238E27FC236}">
                <a16:creationId xmlns:a16="http://schemas.microsoft.com/office/drawing/2014/main" id="{5206E8A5-F4E5-7780-46FD-175CE3088B9B}"/>
              </a:ext>
            </a:extLst>
          </p:cNvPr>
          <p:cNvCxnSpPr>
            <a:cxnSpLocks/>
          </p:cNvCxnSpPr>
          <p:nvPr/>
        </p:nvCxnSpPr>
        <p:spPr>
          <a:xfrm>
            <a:off x="516000" y="3723248"/>
            <a:ext cx="1116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Скругленный прямоугольник 29">
            <a:extLst>
              <a:ext uri="{FF2B5EF4-FFF2-40B4-BE49-F238E27FC236}">
                <a16:creationId xmlns:a16="http://schemas.microsoft.com/office/drawing/2014/main" id="{D34844FC-42A2-4800-2333-2031B3BE44A5}"/>
              </a:ext>
            </a:extLst>
          </p:cNvPr>
          <p:cNvSpPr/>
          <p:nvPr/>
        </p:nvSpPr>
        <p:spPr>
          <a:xfrm>
            <a:off x="516000" y="372477"/>
            <a:ext cx="11160000" cy="720000"/>
          </a:xfrm>
          <a:prstGeom prst="roundRect">
            <a:avLst/>
          </a:prstGeom>
          <a:solidFill>
            <a:srgbClr val="F6F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Что необходимо для работы с маркированным товаром</a:t>
            </a:r>
          </a:p>
        </p:txBody>
      </p:sp>
      <p:sp>
        <p:nvSpPr>
          <p:cNvPr id="4" name="TextBox 3">
            <a:extLst>
              <a:ext uri="{FF2B5EF4-FFF2-40B4-BE49-F238E27FC236}">
                <a16:creationId xmlns:a16="http://schemas.microsoft.com/office/drawing/2014/main" id="{9CCBE04A-2716-71AD-847C-C30D829FE74B}"/>
              </a:ext>
            </a:extLst>
          </p:cNvPr>
          <p:cNvSpPr txBox="1"/>
          <p:nvPr/>
        </p:nvSpPr>
        <p:spPr>
          <a:xfrm>
            <a:off x="530393" y="1163911"/>
            <a:ext cx="730343"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5000" b="1" i="0" u="none" strike="noStrike" kern="1200" cap="none" spc="0" normalizeH="0" baseline="0" noProof="0" dirty="0">
                <a:ln>
                  <a:noFill/>
                </a:ln>
                <a:solidFill>
                  <a:prstClr val="white">
                    <a:lumMod val="85000"/>
                  </a:prstClr>
                </a:solidFill>
                <a:effectLst/>
                <a:uLnTx/>
                <a:uFillTx/>
                <a:latin typeface="Segoe UI" panose="020B0502040204020203" pitchFamily="34" charset="0"/>
                <a:ea typeface="+mn-ea"/>
                <a:cs typeface="Segoe UI" panose="020B0502040204020203" pitchFamily="34" charset="0"/>
              </a:rPr>
              <a:t>1</a:t>
            </a:r>
          </a:p>
        </p:txBody>
      </p:sp>
      <p:sp>
        <p:nvSpPr>
          <p:cNvPr id="5" name="TextBox 4">
            <a:extLst>
              <a:ext uri="{FF2B5EF4-FFF2-40B4-BE49-F238E27FC236}">
                <a16:creationId xmlns:a16="http://schemas.microsoft.com/office/drawing/2014/main" id="{64A66945-21E1-DF51-59A7-C9F0734031CB}"/>
              </a:ext>
            </a:extLst>
          </p:cNvPr>
          <p:cNvSpPr txBox="1"/>
          <p:nvPr/>
        </p:nvSpPr>
        <p:spPr>
          <a:xfrm>
            <a:off x="1119940" y="4045611"/>
            <a:ext cx="68329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rPr>
              <a:t>ПРИОБРЕСТИ ИЛИ ВОСПОЛЬЗОВАТЬСЯ СЛЕДУЮЩИМ ОБОРУДОВАНИЕМ </a:t>
            </a:r>
          </a:p>
        </p:txBody>
      </p:sp>
      <p:sp>
        <p:nvSpPr>
          <p:cNvPr id="8" name="TextBox 7">
            <a:extLst>
              <a:ext uri="{FF2B5EF4-FFF2-40B4-BE49-F238E27FC236}">
                <a16:creationId xmlns:a16="http://schemas.microsoft.com/office/drawing/2014/main" id="{985A6E7B-322F-B521-E093-58D9B43FEC59}"/>
              </a:ext>
            </a:extLst>
          </p:cNvPr>
          <p:cNvSpPr txBox="1"/>
          <p:nvPr/>
        </p:nvSpPr>
        <p:spPr>
          <a:xfrm>
            <a:off x="530393" y="3907111"/>
            <a:ext cx="730343"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5000" b="1" i="0" u="none" strike="noStrike" kern="1200" cap="none" spc="0" normalizeH="0" baseline="0" noProof="0" dirty="0">
                <a:ln>
                  <a:noFill/>
                </a:ln>
                <a:solidFill>
                  <a:prstClr val="white">
                    <a:lumMod val="85000"/>
                  </a:prstClr>
                </a:solidFill>
                <a:effectLst/>
                <a:uLnTx/>
                <a:uFillTx/>
                <a:latin typeface="Segoe UI" panose="020B0502040204020203" pitchFamily="34" charset="0"/>
                <a:ea typeface="+mn-ea"/>
                <a:cs typeface="Segoe UI" panose="020B0502040204020203" pitchFamily="34" charset="0"/>
              </a:rPr>
              <a:t>2</a:t>
            </a:r>
          </a:p>
        </p:txBody>
      </p:sp>
      <p:sp>
        <p:nvSpPr>
          <p:cNvPr id="18" name="object 10">
            <a:extLst>
              <a:ext uri="{FF2B5EF4-FFF2-40B4-BE49-F238E27FC236}">
                <a16:creationId xmlns:a16="http://schemas.microsoft.com/office/drawing/2014/main" id="{88EA2AC4-9EF5-9A9E-6886-F85370DDBEFA}"/>
              </a:ext>
            </a:extLst>
          </p:cNvPr>
          <p:cNvSpPr txBox="1"/>
          <p:nvPr/>
        </p:nvSpPr>
        <p:spPr>
          <a:xfrm>
            <a:off x="1119939" y="5686082"/>
            <a:ext cx="2111212" cy="663053"/>
          </a:xfrm>
          <a:prstGeom prst="rect">
            <a:avLst/>
          </a:prstGeom>
        </p:spPr>
        <p:txBody>
          <a:bodyPr vert="horz" wrap="square" lIns="0" tIns="108000" rIns="0" bIns="0" rtlCol="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Усиленная квалифицированная </a:t>
            </a:r>
          </a:p>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электронная подпись </a:t>
            </a:r>
          </a:p>
        </p:txBody>
      </p:sp>
      <p:sp>
        <p:nvSpPr>
          <p:cNvPr id="19" name="object 10">
            <a:extLst>
              <a:ext uri="{FF2B5EF4-FFF2-40B4-BE49-F238E27FC236}">
                <a16:creationId xmlns:a16="http://schemas.microsoft.com/office/drawing/2014/main" id="{6946344C-620B-4FAB-0BA5-9D92B5178DCB}"/>
              </a:ext>
            </a:extLst>
          </p:cNvPr>
          <p:cNvSpPr txBox="1"/>
          <p:nvPr/>
        </p:nvSpPr>
        <p:spPr>
          <a:xfrm>
            <a:off x="3231151" y="5686082"/>
            <a:ext cx="2111212" cy="293721"/>
          </a:xfrm>
          <a:prstGeom prst="rect">
            <a:avLst/>
          </a:prstGeom>
        </p:spPr>
        <p:txBody>
          <a:bodyPr vert="horz" wrap="square" lIns="0" tIns="108000" rIns="0" bIns="0" rtlCol="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Принтер</a:t>
            </a:r>
          </a:p>
        </p:txBody>
      </p:sp>
      <p:sp>
        <p:nvSpPr>
          <p:cNvPr id="20" name="object 10">
            <a:extLst>
              <a:ext uri="{FF2B5EF4-FFF2-40B4-BE49-F238E27FC236}">
                <a16:creationId xmlns:a16="http://schemas.microsoft.com/office/drawing/2014/main" id="{4E76C0AF-CC2E-DFC1-2787-C94CD333FA3F}"/>
              </a:ext>
            </a:extLst>
          </p:cNvPr>
          <p:cNvSpPr txBox="1"/>
          <p:nvPr/>
        </p:nvSpPr>
        <p:spPr>
          <a:xfrm>
            <a:off x="5342364" y="5686082"/>
            <a:ext cx="2111212" cy="293721"/>
          </a:xfrm>
          <a:prstGeom prst="rect">
            <a:avLst/>
          </a:prstGeom>
        </p:spPr>
        <p:txBody>
          <a:bodyPr vert="horz" wrap="square" lIns="0" tIns="108000" rIns="0" bIns="0" rtlCol="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2</a:t>
            </a:r>
            <a:r>
              <a:rPr kumimoji="0" lang="en-US"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D</a:t>
            </a: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 сканер</a:t>
            </a:r>
          </a:p>
        </p:txBody>
      </p:sp>
      <p:sp>
        <p:nvSpPr>
          <p:cNvPr id="22" name="TextBox 21">
            <a:extLst>
              <a:ext uri="{FF2B5EF4-FFF2-40B4-BE49-F238E27FC236}">
                <a16:creationId xmlns:a16="http://schemas.microsoft.com/office/drawing/2014/main" id="{AF4C8F43-9459-2566-502F-176903F2DA95}"/>
              </a:ext>
            </a:extLst>
          </p:cNvPr>
          <p:cNvSpPr txBox="1"/>
          <p:nvPr/>
        </p:nvSpPr>
        <p:spPr>
          <a:xfrm>
            <a:off x="7453576" y="5686082"/>
            <a:ext cx="2111212" cy="339887"/>
          </a:xfrm>
          <a:prstGeom prst="rect">
            <a:avLst/>
          </a:prstGeom>
          <a:noFill/>
        </p:spPr>
        <p:txBody>
          <a:bodyPr wrap="square" tIns="10800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Онлайн касса</a:t>
            </a:r>
          </a:p>
        </p:txBody>
      </p:sp>
      <p:sp>
        <p:nvSpPr>
          <p:cNvPr id="27" name="TextBox 26">
            <a:extLst>
              <a:ext uri="{FF2B5EF4-FFF2-40B4-BE49-F238E27FC236}">
                <a16:creationId xmlns:a16="http://schemas.microsoft.com/office/drawing/2014/main" id="{A3ED6248-4BA4-0BEB-532A-EEEAF9F61A35}"/>
              </a:ext>
            </a:extLst>
          </p:cNvPr>
          <p:cNvSpPr txBox="1"/>
          <p:nvPr/>
        </p:nvSpPr>
        <p:spPr>
          <a:xfrm>
            <a:off x="9564788" y="5686082"/>
            <a:ext cx="2111212" cy="709219"/>
          </a:xfrm>
          <a:prstGeom prst="rect">
            <a:avLst/>
          </a:prstGeom>
          <a:noFill/>
        </p:spPr>
        <p:txBody>
          <a:bodyPr wrap="square" tIns="108000">
            <a:spAutoFit/>
          </a:bodyPr>
          <a:lstStyle/>
          <a:p>
            <a:pPr marL="0" marR="0" lvl="0" indent="0" algn="ctr" defTabSz="1193566" rtl="0" eaLnBrk="1" fontAlgn="auto" latinLnBrk="0" hangingPunct="0">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sym typeface="PT Sans Caption"/>
              </a:rPr>
              <a:t>Интеграция с ЛК самостоятельно или через Оператора</a:t>
            </a:r>
          </a:p>
        </p:txBody>
      </p:sp>
      <p:pic>
        <p:nvPicPr>
          <p:cNvPr id="30" name="Picture 48">
            <a:extLst>
              <a:ext uri="{FF2B5EF4-FFF2-40B4-BE49-F238E27FC236}">
                <a16:creationId xmlns:a16="http://schemas.microsoft.com/office/drawing/2014/main" id="{7A52F514-AD1A-FFBB-39D9-B86D4E15A39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869545" y="4976812"/>
            <a:ext cx="612000" cy="612000"/>
          </a:xfrm>
          <a:prstGeom prst="rect">
            <a:avLst/>
          </a:prstGeom>
        </p:spPr>
      </p:pic>
      <p:pic>
        <p:nvPicPr>
          <p:cNvPr id="31" name="Picture 48">
            <a:extLst>
              <a:ext uri="{FF2B5EF4-FFF2-40B4-BE49-F238E27FC236}">
                <a16:creationId xmlns:a16="http://schemas.microsoft.com/office/drawing/2014/main" id="{7E4DA5FB-6E8D-0C07-5E8C-EFA84CBA15C9}"/>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p:blipFill>
        <p:spPr>
          <a:xfrm>
            <a:off x="3983205" y="4976812"/>
            <a:ext cx="607104" cy="612000"/>
          </a:xfrm>
          <a:prstGeom prst="rect">
            <a:avLst/>
          </a:prstGeom>
        </p:spPr>
      </p:pic>
      <p:pic>
        <p:nvPicPr>
          <p:cNvPr id="32" name="Picture 48">
            <a:extLst>
              <a:ext uri="{FF2B5EF4-FFF2-40B4-BE49-F238E27FC236}">
                <a16:creationId xmlns:a16="http://schemas.microsoft.com/office/drawing/2014/main" id="{DD807B60-ABFC-1AF4-0520-5DE5A8F44BD9}"/>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xmlns="" r:embed="rId14"/>
              </a:ext>
            </a:extLst>
          </a:blip>
          <a:srcRect/>
          <a:stretch/>
        </p:blipFill>
        <p:spPr>
          <a:xfrm>
            <a:off x="6055969" y="5052989"/>
            <a:ext cx="684000" cy="459647"/>
          </a:xfrm>
          <a:prstGeom prst="rect">
            <a:avLst/>
          </a:prstGeom>
        </p:spPr>
      </p:pic>
      <p:pic>
        <p:nvPicPr>
          <p:cNvPr id="33" name="Picture 48">
            <a:extLst>
              <a:ext uri="{FF2B5EF4-FFF2-40B4-BE49-F238E27FC236}">
                <a16:creationId xmlns:a16="http://schemas.microsoft.com/office/drawing/2014/main" id="{8006CFD1-38C3-2AFA-7156-AC3C25B81EC4}"/>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xmlns="" r:embed="rId16"/>
              </a:ext>
            </a:extLst>
          </a:blip>
          <a:srcRect/>
          <a:stretch/>
        </p:blipFill>
        <p:spPr>
          <a:xfrm>
            <a:off x="8315790" y="4976812"/>
            <a:ext cx="386784" cy="612000"/>
          </a:xfrm>
          <a:prstGeom prst="rect">
            <a:avLst/>
          </a:prstGeom>
        </p:spPr>
      </p:pic>
      <p:pic>
        <p:nvPicPr>
          <p:cNvPr id="35" name="Picture 48">
            <a:extLst>
              <a:ext uri="{FF2B5EF4-FFF2-40B4-BE49-F238E27FC236}">
                <a16:creationId xmlns:a16="http://schemas.microsoft.com/office/drawing/2014/main" id="{6A33A104-5A59-B318-B533-D5034AB800D9}"/>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xmlns="" r:embed="rId18"/>
              </a:ext>
            </a:extLst>
          </a:blip>
          <a:srcRect/>
          <a:stretch/>
        </p:blipFill>
        <p:spPr>
          <a:xfrm>
            <a:off x="10314394" y="4976812"/>
            <a:ext cx="612000" cy="612000"/>
          </a:xfrm>
          <a:prstGeom prst="rect">
            <a:avLst/>
          </a:prstGeom>
        </p:spPr>
      </p:pic>
    </p:spTree>
    <p:extLst>
      <p:ext uri="{BB962C8B-B14F-4D97-AF65-F5344CB8AC3E}">
        <p14:creationId xmlns:p14="http://schemas.microsoft.com/office/powerpoint/2010/main" val="252165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6D4484A-4E41-6248-A632-5889199F2A88}"/>
              </a:ext>
            </a:extLst>
          </p:cNvPr>
          <p:cNvCxnSpPr>
            <a:cxnSpLocks/>
          </p:cNvCxnSpPr>
          <p:nvPr/>
        </p:nvCxnSpPr>
        <p:spPr>
          <a:xfrm flipV="1">
            <a:off x="1103971" y="1819150"/>
            <a:ext cx="0" cy="129196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706542-4BAD-0E4D-9039-330357E84E36}"/>
              </a:ext>
            </a:extLst>
          </p:cNvPr>
          <p:cNvCxnSpPr>
            <a:cxnSpLocks/>
            <a:endCxn id="34" idx="2"/>
          </p:cNvCxnSpPr>
          <p:nvPr/>
        </p:nvCxnSpPr>
        <p:spPr>
          <a:xfrm flipH="1" flipV="1">
            <a:off x="3892800" y="3802310"/>
            <a:ext cx="1172" cy="9607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1A3F29-9DE6-4D47-97B0-44D8E3551175}"/>
              </a:ext>
            </a:extLst>
          </p:cNvPr>
          <p:cNvCxnSpPr>
            <a:cxnSpLocks/>
          </p:cNvCxnSpPr>
          <p:nvPr/>
        </p:nvCxnSpPr>
        <p:spPr>
          <a:xfrm flipV="1">
            <a:off x="6683972" y="1819150"/>
            <a:ext cx="0" cy="129196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ADCA76-BEE5-E64B-AEDD-61771196559B}"/>
              </a:ext>
            </a:extLst>
          </p:cNvPr>
          <p:cNvCxnSpPr>
            <a:cxnSpLocks/>
          </p:cNvCxnSpPr>
          <p:nvPr/>
        </p:nvCxnSpPr>
        <p:spPr>
          <a:xfrm flipV="1">
            <a:off x="9473972" y="3471111"/>
            <a:ext cx="0" cy="129196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433BF98-6026-F746-93D4-97A25966E864}"/>
              </a:ext>
            </a:extLst>
          </p:cNvPr>
          <p:cNvCxnSpPr/>
          <p:nvPr/>
        </p:nvCxnSpPr>
        <p:spPr>
          <a:xfrm>
            <a:off x="516000" y="3291111"/>
            <a:ext cx="11160000" cy="0"/>
          </a:xfrm>
          <a:prstGeom prst="straightConnector1">
            <a:avLst/>
          </a:prstGeom>
          <a:ln w="25400">
            <a:solidFill>
              <a:srgbClr val="63666A"/>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3" name="Picture 32" descr="A picture containing text, electronics, computer&#10;&#10;Description automatically generated">
            <a:extLst>
              <a:ext uri="{FF2B5EF4-FFF2-40B4-BE49-F238E27FC236}">
                <a16:creationId xmlns:a16="http://schemas.microsoft.com/office/drawing/2014/main" id="{03F2CF56-E5B2-D242-99FA-530199454C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72" y="2751870"/>
            <a:ext cx="1022400" cy="1078481"/>
          </a:xfrm>
          <a:prstGeom prst="rect">
            <a:avLst/>
          </a:prstGeom>
        </p:spPr>
      </p:pic>
      <p:pic>
        <p:nvPicPr>
          <p:cNvPr id="34" name="Picture 33">
            <a:extLst>
              <a:ext uri="{FF2B5EF4-FFF2-40B4-BE49-F238E27FC236}">
                <a16:creationId xmlns:a16="http://schemas.microsoft.com/office/drawing/2014/main" id="{3B2EA78E-51F5-144A-BE56-4F89ABCB554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381600" y="2779910"/>
            <a:ext cx="1022400" cy="1022400"/>
          </a:xfrm>
          <a:prstGeom prst="rect">
            <a:avLst/>
          </a:prstGeom>
        </p:spPr>
      </p:pic>
      <p:pic>
        <p:nvPicPr>
          <p:cNvPr id="35" name="Picture 34">
            <a:extLst>
              <a:ext uri="{FF2B5EF4-FFF2-40B4-BE49-F238E27FC236}">
                <a16:creationId xmlns:a16="http://schemas.microsoft.com/office/drawing/2014/main" id="{4945A80A-754E-1344-9E57-D8839651C85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78182" y="2649759"/>
            <a:ext cx="969235" cy="1022400"/>
          </a:xfrm>
          <a:prstGeom prst="rect">
            <a:avLst/>
          </a:prstGeom>
        </p:spPr>
      </p:pic>
      <p:pic>
        <p:nvPicPr>
          <p:cNvPr id="36" name="Picture 35">
            <a:extLst>
              <a:ext uri="{FF2B5EF4-FFF2-40B4-BE49-F238E27FC236}">
                <a16:creationId xmlns:a16="http://schemas.microsoft.com/office/drawing/2014/main" id="{1E307946-28F0-9B46-8A4D-25E49D7903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870557" y="2800958"/>
            <a:ext cx="720000" cy="720000"/>
          </a:xfrm>
          <a:prstGeom prst="rect">
            <a:avLst/>
          </a:prstGeom>
        </p:spPr>
      </p:pic>
      <p:pic>
        <p:nvPicPr>
          <p:cNvPr id="37" name="Picture 36">
            <a:extLst>
              <a:ext uri="{FF2B5EF4-FFF2-40B4-BE49-F238E27FC236}">
                <a16:creationId xmlns:a16="http://schemas.microsoft.com/office/drawing/2014/main" id="{E84A5AE3-21F0-BD41-915D-C2EFC6B9451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228854" y="2890738"/>
            <a:ext cx="965145" cy="965145"/>
          </a:xfrm>
          <a:prstGeom prst="rect">
            <a:avLst/>
          </a:prstGeom>
        </p:spPr>
      </p:pic>
      <p:sp>
        <p:nvSpPr>
          <p:cNvPr id="3" name="Объект 2">
            <a:extLst>
              <a:ext uri="{FF2B5EF4-FFF2-40B4-BE49-F238E27FC236}">
                <a16:creationId xmlns:a16="http://schemas.microsoft.com/office/drawing/2014/main" id="{BBE54FD2-54AB-F34D-B5E4-084AA66B69E3}"/>
              </a:ext>
            </a:extLst>
          </p:cNvPr>
          <p:cNvSpPr txBox="1">
            <a:spLocks/>
          </p:cNvSpPr>
          <p:nvPr/>
        </p:nvSpPr>
        <p:spPr>
          <a:xfrm>
            <a:off x="1283972" y="1741092"/>
            <a:ext cx="3749666" cy="858817"/>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Times New Roman" panose="02020603050405020304" pitchFamily="18" charset="0"/>
                <a:cs typeface="Segoe UI" panose="020B0502040204020203" pitchFamily="34" charset="0"/>
              </a:rPr>
              <a:t>Описать карточку товара в Национальном каталоге и получить код товара</a:t>
            </a: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Calibri" panose="020F0502020204030204" pitchFamily="34" charset="0"/>
                <a:cs typeface="Segoe UI" panose="020B0502040204020203" pitchFamily="34" charset="0"/>
              </a:rPr>
              <a:t>, описанный </a:t>
            </a: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Calibri" panose="020F0502020204030204" pitchFamily="34" charset="0"/>
                <a:cs typeface="Segoe UI" panose="020B0502040204020203" pitchFamily="34" charset="0"/>
              </a:rPr>
              <a:t>по полному атрибутивному составу.</a:t>
            </a:r>
            <a:endPar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DB2F1E93-E70F-B54E-A17F-5B1933C4BA49}"/>
              </a:ext>
            </a:extLst>
          </p:cNvPr>
          <p:cNvSpPr txBox="1"/>
          <p:nvPr/>
        </p:nvSpPr>
        <p:spPr>
          <a:xfrm>
            <a:off x="4073972" y="4325015"/>
            <a:ext cx="4044054"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Calibri" panose="020F0502020204030204" pitchFamily="34" charset="0"/>
                <a:cs typeface="Segoe UI" panose="020B0502040204020203" pitchFamily="34" charset="0"/>
              </a:rPr>
              <a:t>В Станции управления заказами заказать коды маркировки со способом выпуска товара в оборот «Маркировка остатков». </a:t>
            </a:r>
            <a:endPar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2B3ACBA4-2ABF-5E43-B71C-E13CA6A2510E}"/>
              </a:ext>
            </a:extLst>
          </p:cNvPr>
          <p:cNvSpPr txBox="1"/>
          <p:nvPr/>
        </p:nvSpPr>
        <p:spPr>
          <a:xfrm>
            <a:off x="9653972" y="3922557"/>
            <a:ext cx="2279971"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Times New Roman" panose="02020603050405020304" pitchFamily="18" charset="0"/>
                <a:cs typeface="+mn-cs"/>
              </a:rPr>
              <a:t>В ГИС МТ подать документ «Ввод в оборот» с видом документа «Маркировка остатков»</a:t>
            </a:r>
            <a:endParaRPr kumimoji="0" lang="ru-RU" sz="1400" b="0" i="0" u="none" strike="noStrike" kern="1200" cap="none" spc="0" normalizeH="0" baseline="0" noProof="0" dirty="0">
              <a:ln>
                <a:noFill/>
              </a:ln>
              <a:solidFill>
                <a:srgbClr val="63666A"/>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7E177C-E05A-6349-BC9D-1FAD8A8D5CD3}"/>
              </a:ext>
            </a:extLst>
          </p:cNvPr>
          <p:cNvSpPr txBox="1"/>
          <p:nvPr/>
        </p:nvSpPr>
        <p:spPr>
          <a:xfrm>
            <a:off x="7043972" y="1742535"/>
            <a:ext cx="20220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63666A"/>
                </a:solidFill>
                <a:effectLst/>
                <a:uLnTx/>
                <a:uFillTx/>
                <a:latin typeface="Segoe UI" panose="020B0502040204020203" pitchFamily="34" charset="0"/>
                <a:ea typeface="Times New Roman" panose="02020603050405020304" pitchFamily="18" charset="0"/>
                <a:cs typeface="+mn-cs"/>
              </a:rPr>
              <a:t>Нанести код маркировки на товар </a:t>
            </a:r>
            <a:endParaRPr kumimoji="0" lang="ru-RU" sz="1400" b="0" i="0" u="none" strike="noStrike" kern="1200" cap="none" spc="0" normalizeH="0" baseline="0" noProof="0" dirty="0">
              <a:ln>
                <a:noFill/>
              </a:ln>
              <a:solidFill>
                <a:srgbClr val="63666A"/>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5055AEB-CFAC-FA41-B77F-C959B110BA6C}"/>
              </a:ext>
            </a:extLst>
          </p:cNvPr>
          <p:cNvSpPr>
            <a:spLocks noChangeAspect="1"/>
          </p:cNvSpPr>
          <p:nvPr/>
        </p:nvSpPr>
        <p:spPr>
          <a:xfrm>
            <a:off x="3713972" y="4403072"/>
            <a:ext cx="360000" cy="360000"/>
          </a:xfrm>
          <a:prstGeom prst="ellipse">
            <a:avLst/>
          </a:prstGeom>
          <a:solidFill>
            <a:schemeClr val="bg1"/>
          </a:solidFill>
          <a:ln w="25400">
            <a:solidFill>
              <a:srgbClr val="63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2</a:t>
            </a:r>
            <a:endParaRPr kumimoji="0" lang="en-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 name="Oval 27">
            <a:extLst>
              <a:ext uri="{FF2B5EF4-FFF2-40B4-BE49-F238E27FC236}">
                <a16:creationId xmlns:a16="http://schemas.microsoft.com/office/drawing/2014/main" id="{96ABA4CD-CAE3-5547-A0F3-B04E1DD15D56}"/>
              </a:ext>
            </a:extLst>
          </p:cNvPr>
          <p:cNvSpPr>
            <a:spLocks noChangeAspect="1"/>
          </p:cNvSpPr>
          <p:nvPr/>
        </p:nvSpPr>
        <p:spPr>
          <a:xfrm>
            <a:off x="9293972" y="4403072"/>
            <a:ext cx="360000" cy="360000"/>
          </a:xfrm>
          <a:prstGeom prst="ellipse">
            <a:avLst/>
          </a:prstGeom>
          <a:solidFill>
            <a:schemeClr val="bg1"/>
          </a:solidFill>
          <a:ln w="25400">
            <a:solidFill>
              <a:srgbClr val="63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4</a:t>
            </a:r>
            <a:endParaRPr kumimoji="0" lang="en-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 name="Oval 37">
            <a:extLst>
              <a:ext uri="{FF2B5EF4-FFF2-40B4-BE49-F238E27FC236}">
                <a16:creationId xmlns:a16="http://schemas.microsoft.com/office/drawing/2014/main" id="{5C63548A-80D7-AC41-99F6-6DFC27548025}"/>
              </a:ext>
            </a:extLst>
          </p:cNvPr>
          <p:cNvSpPr>
            <a:spLocks noChangeAspect="1"/>
          </p:cNvSpPr>
          <p:nvPr/>
        </p:nvSpPr>
        <p:spPr>
          <a:xfrm>
            <a:off x="923971" y="1819150"/>
            <a:ext cx="360000" cy="360000"/>
          </a:xfrm>
          <a:prstGeom prst="ellipse">
            <a:avLst/>
          </a:prstGeom>
          <a:solidFill>
            <a:schemeClr val="bg1"/>
          </a:solidFill>
          <a:ln w="25400">
            <a:solidFill>
              <a:srgbClr val="63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 name="Oval 39">
            <a:extLst>
              <a:ext uri="{FF2B5EF4-FFF2-40B4-BE49-F238E27FC236}">
                <a16:creationId xmlns:a16="http://schemas.microsoft.com/office/drawing/2014/main" id="{194E683B-8B15-3C49-9DE2-4F9B2583172E}"/>
              </a:ext>
            </a:extLst>
          </p:cNvPr>
          <p:cNvSpPr>
            <a:spLocks noChangeAspect="1"/>
          </p:cNvSpPr>
          <p:nvPr/>
        </p:nvSpPr>
        <p:spPr>
          <a:xfrm>
            <a:off x="6503972" y="1819150"/>
            <a:ext cx="360000" cy="360000"/>
          </a:xfrm>
          <a:prstGeom prst="ellipse">
            <a:avLst/>
          </a:prstGeom>
          <a:solidFill>
            <a:schemeClr val="bg1"/>
          </a:solidFill>
          <a:ln w="25400">
            <a:solidFill>
              <a:srgbClr val="63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3</a:t>
            </a:r>
            <a:endParaRPr kumimoji="0" lang="en-RU" sz="14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 name="Скругленный прямоугольник 8">
            <a:extLst>
              <a:ext uri="{FF2B5EF4-FFF2-40B4-BE49-F238E27FC236}">
                <a16:creationId xmlns:a16="http://schemas.microsoft.com/office/drawing/2014/main" id="{4E186F9D-435C-8A43-727A-83D86D903207}"/>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rPr>
              <a:t>Как маркировать остатки товаров легкой промышленности по новым товарам</a:t>
            </a:r>
            <a:endParaRPr kumimoji="0" lang="en-US"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Скругленный прямоугольник 29">
            <a:extLst>
              <a:ext uri="{FF2B5EF4-FFF2-40B4-BE49-F238E27FC236}">
                <a16:creationId xmlns:a16="http://schemas.microsoft.com/office/drawing/2014/main" id="{0283ED37-0D50-A70D-C4C0-0E83F9A9FC31}"/>
              </a:ext>
            </a:extLst>
          </p:cNvPr>
          <p:cNvSpPr/>
          <p:nvPr/>
        </p:nvSpPr>
        <p:spPr>
          <a:xfrm>
            <a:off x="516000" y="5584424"/>
            <a:ext cx="11160000" cy="720000"/>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839852"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srgbClr val="6366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305DC3FE-79BA-B6D2-BF05-1EC8F2EAD25B}"/>
              </a:ext>
            </a:extLst>
          </p:cNvPr>
          <p:cNvGrpSpPr/>
          <p:nvPr/>
        </p:nvGrpSpPr>
        <p:grpSpPr>
          <a:xfrm>
            <a:off x="1741608" y="5682814"/>
            <a:ext cx="8708785" cy="523220"/>
            <a:chOff x="-1079311" y="5872436"/>
            <a:chExt cx="8708785" cy="523220"/>
          </a:xfrm>
        </p:grpSpPr>
        <p:sp>
          <p:nvSpPr>
            <p:cNvPr id="16" name="TextBox 15">
              <a:extLst>
                <a:ext uri="{FF2B5EF4-FFF2-40B4-BE49-F238E27FC236}">
                  <a16:creationId xmlns:a16="http://schemas.microsoft.com/office/drawing/2014/main" id="{FD3B4975-9F53-970C-1FEC-2ED97D5C27D2}"/>
                </a:ext>
              </a:extLst>
            </p:cNvPr>
            <p:cNvSpPr txBox="1"/>
            <p:nvPr/>
          </p:nvSpPr>
          <p:spPr>
            <a:xfrm>
              <a:off x="-512237" y="5980158"/>
              <a:ext cx="8141711" cy="307777"/>
            </a:xfrm>
            <a:prstGeom prst="rect">
              <a:avLst/>
            </a:prstGeom>
            <a:no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Коды маркировки на остатки будут платными, стоимость 1 КМ составляет 60 коп. с учетом НДС</a:t>
              </a:r>
            </a:p>
          </p:txBody>
        </p:sp>
        <p:pic>
          <p:nvPicPr>
            <p:cNvPr id="17" name="Graphic 16">
              <a:extLst>
                <a:ext uri="{FF2B5EF4-FFF2-40B4-BE49-F238E27FC236}">
                  <a16:creationId xmlns:a16="http://schemas.microsoft.com/office/drawing/2014/main" id="{03FC1D00-4A35-3F5A-A6D4-E486333C69F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79311" y="5872436"/>
              <a:ext cx="567074" cy="523220"/>
            </a:xfrm>
            <a:prstGeom prst="rect">
              <a:avLst/>
            </a:prstGeom>
          </p:spPr>
        </p:pic>
      </p:grpSp>
    </p:spTree>
    <p:extLst>
      <p:ext uri="{BB962C8B-B14F-4D97-AF65-F5344CB8AC3E}">
        <p14:creationId xmlns:p14="http://schemas.microsoft.com/office/powerpoint/2010/main" val="3488576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0xUk78kSNOWsET65AJ9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pZyowSR_GPf7M1biQkFA"/>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p1FV1HQTfaT3yLo99uQ4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11595</TotalTime>
  <Words>3606</Words>
  <Application>Microsoft Office PowerPoint</Application>
  <PresentationFormat>Широкоэкранный</PresentationFormat>
  <Paragraphs>375</Paragraphs>
  <Slides>22</Slides>
  <Notes>13</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33" baseType="lpstr">
      <vt:lpstr>Arial</vt:lpstr>
      <vt:lpstr>Calibri</vt:lpstr>
      <vt:lpstr>Calibri Light</vt:lpstr>
      <vt:lpstr>Open Sans</vt:lpstr>
      <vt:lpstr>PT Sans Caption</vt:lpstr>
      <vt:lpstr>Segoe UI</vt:lpstr>
      <vt:lpstr>Segoe UI Semibold</vt:lpstr>
      <vt:lpstr>Segoe UI Symbol</vt:lpstr>
      <vt:lpstr>Times New Roman</vt:lpstr>
      <vt:lpstr>Тема Office</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Сомова Софья</dc:creator>
  <cp:lastModifiedBy>Волченко Елена Владимировна</cp:lastModifiedBy>
  <cp:revision>79</cp:revision>
  <dcterms:created xsi:type="dcterms:W3CDTF">2023-11-22T05:13:11Z</dcterms:created>
  <dcterms:modified xsi:type="dcterms:W3CDTF">2024-09-09T10:11:46Z</dcterms:modified>
</cp:coreProperties>
</file>